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32"/>
  </p:notesMasterIdLst>
  <p:handoutMasterIdLst>
    <p:handoutMasterId r:id="rId33"/>
  </p:handoutMasterIdLst>
  <p:sldIdLst>
    <p:sldId id="285" r:id="rId2"/>
    <p:sldId id="286" r:id="rId3"/>
    <p:sldId id="257" r:id="rId4"/>
    <p:sldId id="261" r:id="rId5"/>
    <p:sldId id="263" r:id="rId6"/>
    <p:sldId id="289" r:id="rId7"/>
    <p:sldId id="266" r:id="rId8"/>
    <p:sldId id="290" r:id="rId9"/>
    <p:sldId id="268" r:id="rId10"/>
    <p:sldId id="294" r:id="rId11"/>
    <p:sldId id="295" r:id="rId12"/>
    <p:sldId id="296" r:id="rId13"/>
    <p:sldId id="297" r:id="rId14"/>
    <p:sldId id="298" r:id="rId15"/>
    <p:sldId id="299" r:id="rId16"/>
    <p:sldId id="301" r:id="rId17"/>
    <p:sldId id="302" r:id="rId18"/>
    <p:sldId id="304" r:id="rId19"/>
    <p:sldId id="305" r:id="rId20"/>
    <p:sldId id="306" r:id="rId21"/>
    <p:sldId id="270" r:id="rId22"/>
    <p:sldId id="307" r:id="rId23"/>
    <p:sldId id="308" r:id="rId24"/>
    <p:sldId id="309" r:id="rId25"/>
    <p:sldId id="310" r:id="rId26"/>
    <p:sldId id="311" r:id="rId27"/>
    <p:sldId id="283" r:id="rId28"/>
    <p:sldId id="292" r:id="rId29"/>
    <p:sldId id="313" r:id="rId30"/>
    <p:sldId id="287" r:id="rId3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84"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84"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84"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84"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84" charset="0"/>
        <a:ea typeface="+mn-ea"/>
        <a:cs typeface="+mn-cs"/>
      </a:defRPr>
    </a:lvl5pPr>
    <a:lvl6pPr marL="2286000" algn="l" defTabSz="457200" rtl="0" eaLnBrk="1" latinLnBrk="0" hangingPunct="1">
      <a:defRPr sz="2400" kern="1200">
        <a:solidFill>
          <a:schemeClr val="tx1"/>
        </a:solidFill>
        <a:latin typeface="Times New Roman" pitchFamily="-84" charset="0"/>
        <a:ea typeface="+mn-ea"/>
        <a:cs typeface="+mn-cs"/>
      </a:defRPr>
    </a:lvl6pPr>
    <a:lvl7pPr marL="2743200" algn="l" defTabSz="457200" rtl="0" eaLnBrk="1" latinLnBrk="0" hangingPunct="1">
      <a:defRPr sz="2400" kern="1200">
        <a:solidFill>
          <a:schemeClr val="tx1"/>
        </a:solidFill>
        <a:latin typeface="Times New Roman" pitchFamily="-84" charset="0"/>
        <a:ea typeface="+mn-ea"/>
        <a:cs typeface="+mn-cs"/>
      </a:defRPr>
    </a:lvl7pPr>
    <a:lvl8pPr marL="3200400" algn="l" defTabSz="457200" rtl="0" eaLnBrk="1" latinLnBrk="0" hangingPunct="1">
      <a:defRPr sz="2400" kern="1200">
        <a:solidFill>
          <a:schemeClr val="tx1"/>
        </a:solidFill>
        <a:latin typeface="Times New Roman" pitchFamily="-84" charset="0"/>
        <a:ea typeface="+mn-ea"/>
        <a:cs typeface="+mn-cs"/>
      </a:defRPr>
    </a:lvl8pPr>
    <a:lvl9pPr marL="3657600" algn="l" defTabSz="457200" rtl="0" eaLnBrk="1" latinLnBrk="0" hangingPunct="1">
      <a:defRPr sz="2400" kern="1200">
        <a:solidFill>
          <a:schemeClr val="tx1"/>
        </a:solidFill>
        <a:latin typeface="Times New Roman" pitchFamily="-8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69" autoAdjust="0"/>
    <p:restoredTop sz="83238" autoAdjust="0"/>
  </p:normalViewPr>
  <p:slideViewPr>
    <p:cSldViewPr>
      <p:cViewPr varScale="1">
        <p:scale>
          <a:sx n="120" d="100"/>
          <a:sy n="120" d="100"/>
        </p:scale>
        <p:origin x="-96" y="-304"/>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slide" Target="slides/slide30.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6A3B1-7737-AF4B-B2DE-E070CF2C84DA}" type="doc">
      <dgm:prSet loTypeId="urn:microsoft.com/office/officeart/2005/8/layout/default" loCatId="" qsTypeId="urn:microsoft.com/office/officeart/2005/8/quickstyle/simple4" qsCatId="simple" csTypeId="urn:microsoft.com/office/officeart/2005/8/colors/colorful3" csCatId="colorful"/>
      <dgm:spPr/>
      <dgm:t>
        <a:bodyPr/>
        <a:lstStyle/>
        <a:p>
          <a:endParaRPr lang="en-US"/>
        </a:p>
      </dgm:t>
    </dgm:pt>
    <dgm:pt modelId="{DB0AEFB6-F78D-D84D-BCC6-0061994773AA}">
      <dgm:prSet/>
      <dgm:spPr/>
      <dgm:t>
        <a:bodyPr/>
        <a:lstStyle/>
        <a:p>
          <a:pPr rtl="0"/>
          <a:r>
            <a:rPr lang="en-US" dirty="0" smtClean="0">
              <a:solidFill>
                <a:schemeClr val="tx1"/>
              </a:solidFill>
            </a:rPr>
            <a:t>Refers to a processor chip that includes more than one kind of core</a:t>
          </a:r>
          <a:endParaRPr lang="en-US" dirty="0">
            <a:solidFill>
              <a:schemeClr val="tx1"/>
            </a:solidFill>
          </a:endParaRPr>
        </a:p>
      </dgm:t>
    </dgm:pt>
    <dgm:pt modelId="{AC077FAF-93BE-D144-9125-6727480250B7}" type="parTrans" cxnId="{71C25F6E-53E9-604E-A850-B76E9CF64630}">
      <dgm:prSet/>
      <dgm:spPr/>
      <dgm:t>
        <a:bodyPr/>
        <a:lstStyle/>
        <a:p>
          <a:endParaRPr lang="en-US"/>
        </a:p>
      </dgm:t>
    </dgm:pt>
    <dgm:pt modelId="{20C95F10-EF7D-EE49-8E2C-C93C484D618F}" type="sibTrans" cxnId="{71C25F6E-53E9-604E-A850-B76E9CF64630}">
      <dgm:prSet/>
      <dgm:spPr/>
      <dgm:t>
        <a:bodyPr/>
        <a:lstStyle/>
        <a:p>
          <a:endParaRPr lang="en-US"/>
        </a:p>
      </dgm:t>
    </dgm:pt>
    <dgm:pt modelId="{DFF81D6B-208E-2544-A6EF-13136629382F}">
      <dgm:prSet/>
      <dgm:spPr/>
      <dgm:t>
        <a:bodyPr/>
        <a:lstStyle/>
        <a:p>
          <a:pPr rtl="0"/>
          <a:r>
            <a:rPr lang="en-US" dirty="0" smtClean="0">
              <a:solidFill>
                <a:schemeClr val="tx1"/>
              </a:solidFill>
            </a:rPr>
            <a:t>The most prominent trend is the use of both CPUs and graphics processing units (GPUs) on the same chip</a:t>
          </a:r>
          <a:endParaRPr lang="en-US" dirty="0">
            <a:solidFill>
              <a:schemeClr val="tx1"/>
            </a:solidFill>
          </a:endParaRPr>
        </a:p>
      </dgm:t>
    </dgm:pt>
    <dgm:pt modelId="{7B925A7D-4CB0-B947-BFA6-7AADCE15556A}" type="parTrans" cxnId="{9E66FEB9-B699-1542-8F51-DC892CEBFADE}">
      <dgm:prSet/>
      <dgm:spPr/>
      <dgm:t>
        <a:bodyPr/>
        <a:lstStyle/>
        <a:p>
          <a:endParaRPr lang="en-US"/>
        </a:p>
      </dgm:t>
    </dgm:pt>
    <dgm:pt modelId="{06B2E65B-5FAD-3A40-8F56-B4155BBBDDD2}" type="sibTrans" cxnId="{9E66FEB9-B699-1542-8F51-DC892CEBFADE}">
      <dgm:prSet/>
      <dgm:spPr/>
      <dgm:t>
        <a:bodyPr/>
        <a:lstStyle/>
        <a:p>
          <a:endParaRPr lang="en-US"/>
        </a:p>
      </dgm:t>
    </dgm:pt>
    <dgm:pt modelId="{B4842B6D-737B-CF4E-B48B-E00067950A63}">
      <dgm:prSet/>
      <dgm:spPr/>
      <dgm:t>
        <a:bodyPr/>
        <a:lstStyle/>
        <a:p>
          <a:pPr rtl="0"/>
          <a:r>
            <a:rPr lang="en-US" dirty="0" smtClean="0">
              <a:solidFill>
                <a:schemeClr val="tx1"/>
              </a:solidFill>
            </a:rPr>
            <a:t>This mix however presents issues of coordination and correctness</a:t>
          </a:r>
          <a:endParaRPr lang="en-US" dirty="0">
            <a:solidFill>
              <a:schemeClr val="tx1"/>
            </a:solidFill>
          </a:endParaRPr>
        </a:p>
      </dgm:t>
    </dgm:pt>
    <dgm:pt modelId="{25FFA7E9-37F3-784E-B2E5-EC36AD2FE521}" type="parTrans" cxnId="{A45F22FA-EB2E-A64F-A283-E0827369083E}">
      <dgm:prSet/>
      <dgm:spPr/>
      <dgm:t>
        <a:bodyPr/>
        <a:lstStyle/>
        <a:p>
          <a:endParaRPr lang="en-US"/>
        </a:p>
      </dgm:t>
    </dgm:pt>
    <dgm:pt modelId="{1FCD7D60-8CCE-D24F-8B98-A449C50CFE8C}" type="sibTrans" cxnId="{A45F22FA-EB2E-A64F-A283-E0827369083E}">
      <dgm:prSet/>
      <dgm:spPr/>
      <dgm:t>
        <a:bodyPr/>
        <a:lstStyle/>
        <a:p>
          <a:endParaRPr lang="en-US"/>
        </a:p>
      </dgm:t>
    </dgm:pt>
    <dgm:pt modelId="{DD4DDFF4-F43C-C24D-9415-C75C01EED314}">
      <dgm:prSet/>
      <dgm:spPr/>
      <dgm:t>
        <a:bodyPr/>
        <a:lstStyle/>
        <a:p>
          <a:pPr rtl="0"/>
          <a:r>
            <a:rPr lang="en-US" dirty="0" smtClean="0">
              <a:solidFill>
                <a:schemeClr val="tx1"/>
              </a:solidFill>
            </a:rPr>
            <a:t>GPUs are characterized by the ability to support thousands of parallel execution trends</a:t>
          </a:r>
          <a:endParaRPr lang="en-US" dirty="0">
            <a:solidFill>
              <a:schemeClr val="tx1"/>
            </a:solidFill>
          </a:endParaRPr>
        </a:p>
      </dgm:t>
    </dgm:pt>
    <dgm:pt modelId="{5F8F5E34-F23E-B749-B85F-88C9D3D1E802}" type="parTrans" cxnId="{B1FA5B0E-05C7-6C49-B1AA-4F4D1BBA335A}">
      <dgm:prSet/>
      <dgm:spPr/>
      <dgm:t>
        <a:bodyPr/>
        <a:lstStyle/>
        <a:p>
          <a:endParaRPr lang="en-US"/>
        </a:p>
      </dgm:t>
    </dgm:pt>
    <dgm:pt modelId="{51ECD1CC-8817-4049-922B-7DF8381469E0}" type="sibTrans" cxnId="{B1FA5B0E-05C7-6C49-B1AA-4F4D1BBA335A}">
      <dgm:prSet/>
      <dgm:spPr/>
      <dgm:t>
        <a:bodyPr/>
        <a:lstStyle/>
        <a:p>
          <a:endParaRPr lang="en-US"/>
        </a:p>
      </dgm:t>
    </dgm:pt>
    <dgm:pt modelId="{ABB5F433-F1AF-224A-ACA5-3FDE3CB80788}">
      <dgm:prSet/>
      <dgm:spPr/>
      <dgm:t>
        <a:bodyPr/>
        <a:lstStyle/>
        <a:p>
          <a:pPr rtl="0"/>
          <a:r>
            <a:rPr lang="en-US" dirty="0" smtClean="0">
              <a:solidFill>
                <a:schemeClr val="tx1"/>
              </a:solidFill>
            </a:rPr>
            <a:t>Thus, GPUs are well matched to applications that process large amounts of vector and matrix data</a:t>
          </a:r>
          <a:endParaRPr lang="en-US" dirty="0">
            <a:solidFill>
              <a:schemeClr val="tx1"/>
            </a:solidFill>
          </a:endParaRPr>
        </a:p>
      </dgm:t>
    </dgm:pt>
    <dgm:pt modelId="{CF3EE2D8-DB9A-0E4A-B8A2-571BAD257CB9}" type="parTrans" cxnId="{CA9E0BEA-44A9-1044-8596-71DDC2180131}">
      <dgm:prSet/>
      <dgm:spPr/>
      <dgm:t>
        <a:bodyPr/>
        <a:lstStyle/>
        <a:p>
          <a:endParaRPr lang="en-US"/>
        </a:p>
      </dgm:t>
    </dgm:pt>
    <dgm:pt modelId="{A0849501-A2BB-8148-AF75-6E19BB99BCC8}" type="sibTrans" cxnId="{CA9E0BEA-44A9-1044-8596-71DDC2180131}">
      <dgm:prSet/>
      <dgm:spPr/>
      <dgm:t>
        <a:bodyPr/>
        <a:lstStyle/>
        <a:p>
          <a:endParaRPr lang="en-US"/>
        </a:p>
      </dgm:t>
    </dgm:pt>
    <dgm:pt modelId="{0C4EDF5A-7257-6E44-9694-33183A2E986B}" type="pres">
      <dgm:prSet presAssocID="{7496A3B1-7737-AF4B-B2DE-E070CF2C84DA}" presName="diagram" presStyleCnt="0">
        <dgm:presLayoutVars>
          <dgm:dir/>
          <dgm:resizeHandles val="exact"/>
        </dgm:presLayoutVars>
      </dgm:prSet>
      <dgm:spPr/>
    </dgm:pt>
    <dgm:pt modelId="{E532EF31-EA52-244A-A926-88C6EEAB5C73}" type="pres">
      <dgm:prSet presAssocID="{DB0AEFB6-F78D-D84D-BCC6-0061994773AA}" presName="node" presStyleLbl="node1" presStyleIdx="0" presStyleCnt="4">
        <dgm:presLayoutVars>
          <dgm:bulletEnabled val="1"/>
        </dgm:presLayoutVars>
      </dgm:prSet>
      <dgm:spPr/>
    </dgm:pt>
    <dgm:pt modelId="{A3A608E9-4E25-3243-B754-B3751CC609F6}" type="pres">
      <dgm:prSet presAssocID="{20C95F10-EF7D-EE49-8E2C-C93C484D618F}" presName="sibTrans" presStyleCnt="0"/>
      <dgm:spPr/>
    </dgm:pt>
    <dgm:pt modelId="{93449B9B-8E15-5A4F-A49F-D80B79158E32}" type="pres">
      <dgm:prSet presAssocID="{DFF81D6B-208E-2544-A6EF-13136629382F}" presName="node" presStyleLbl="node1" presStyleIdx="1" presStyleCnt="4">
        <dgm:presLayoutVars>
          <dgm:bulletEnabled val="1"/>
        </dgm:presLayoutVars>
      </dgm:prSet>
      <dgm:spPr/>
    </dgm:pt>
    <dgm:pt modelId="{D85D5836-7B2A-AA45-9A25-ABF893FD7B59}" type="pres">
      <dgm:prSet presAssocID="{06B2E65B-5FAD-3A40-8F56-B4155BBBDDD2}" presName="sibTrans" presStyleCnt="0"/>
      <dgm:spPr/>
    </dgm:pt>
    <dgm:pt modelId="{BE79DE2E-3F14-084E-A889-94C72B45EC8C}" type="pres">
      <dgm:prSet presAssocID="{DD4DDFF4-F43C-C24D-9415-C75C01EED314}" presName="node" presStyleLbl="node1" presStyleIdx="2" presStyleCnt="4">
        <dgm:presLayoutVars>
          <dgm:bulletEnabled val="1"/>
        </dgm:presLayoutVars>
      </dgm:prSet>
      <dgm:spPr/>
    </dgm:pt>
    <dgm:pt modelId="{E7DB79E7-4E01-294B-92E6-08E085523ED8}" type="pres">
      <dgm:prSet presAssocID="{51ECD1CC-8817-4049-922B-7DF8381469E0}" presName="sibTrans" presStyleCnt="0"/>
      <dgm:spPr/>
    </dgm:pt>
    <dgm:pt modelId="{2599F8AC-C0B3-404F-81D3-3BC0379FC446}" type="pres">
      <dgm:prSet presAssocID="{ABB5F433-F1AF-224A-ACA5-3FDE3CB80788}" presName="node" presStyleLbl="node1" presStyleIdx="3" presStyleCnt="4">
        <dgm:presLayoutVars>
          <dgm:bulletEnabled val="1"/>
        </dgm:presLayoutVars>
      </dgm:prSet>
      <dgm:spPr/>
    </dgm:pt>
  </dgm:ptLst>
  <dgm:cxnLst>
    <dgm:cxn modelId="{CA9E0BEA-44A9-1044-8596-71DDC2180131}" srcId="{7496A3B1-7737-AF4B-B2DE-E070CF2C84DA}" destId="{ABB5F433-F1AF-224A-ACA5-3FDE3CB80788}" srcOrd="3" destOrd="0" parTransId="{CF3EE2D8-DB9A-0E4A-B8A2-571BAD257CB9}" sibTransId="{A0849501-A2BB-8148-AF75-6E19BB99BCC8}"/>
    <dgm:cxn modelId="{37B48F09-26C0-1B40-9973-F4F7290D5A95}" type="presOf" srcId="{DB0AEFB6-F78D-D84D-BCC6-0061994773AA}" destId="{E532EF31-EA52-244A-A926-88C6EEAB5C73}" srcOrd="0" destOrd="0" presId="urn:microsoft.com/office/officeart/2005/8/layout/default"/>
    <dgm:cxn modelId="{3C49B72A-C68D-8544-B13B-4888F1C20870}" type="presOf" srcId="{B4842B6D-737B-CF4E-B48B-E00067950A63}" destId="{93449B9B-8E15-5A4F-A49F-D80B79158E32}" srcOrd="0" destOrd="1" presId="urn:microsoft.com/office/officeart/2005/8/layout/default"/>
    <dgm:cxn modelId="{71C25F6E-53E9-604E-A850-B76E9CF64630}" srcId="{7496A3B1-7737-AF4B-B2DE-E070CF2C84DA}" destId="{DB0AEFB6-F78D-D84D-BCC6-0061994773AA}" srcOrd="0" destOrd="0" parTransId="{AC077FAF-93BE-D144-9125-6727480250B7}" sibTransId="{20C95F10-EF7D-EE49-8E2C-C93C484D618F}"/>
    <dgm:cxn modelId="{C74203B7-751B-6B47-A23A-C2B15E566B5D}" type="presOf" srcId="{DFF81D6B-208E-2544-A6EF-13136629382F}" destId="{93449B9B-8E15-5A4F-A49F-D80B79158E32}" srcOrd="0" destOrd="0" presId="urn:microsoft.com/office/officeart/2005/8/layout/default"/>
    <dgm:cxn modelId="{B1FA5B0E-05C7-6C49-B1AA-4F4D1BBA335A}" srcId="{7496A3B1-7737-AF4B-B2DE-E070CF2C84DA}" destId="{DD4DDFF4-F43C-C24D-9415-C75C01EED314}" srcOrd="2" destOrd="0" parTransId="{5F8F5E34-F23E-B749-B85F-88C9D3D1E802}" sibTransId="{51ECD1CC-8817-4049-922B-7DF8381469E0}"/>
    <dgm:cxn modelId="{67479BE4-D046-0841-BD49-CDC8F9D6206A}" type="presOf" srcId="{ABB5F433-F1AF-224A-ACA5-3FDE3CB80788}" destId="{2599F8AC-C0B3-404F-81D3-3BC0379FC446}" srcOrd="0" destOrd="0" presId="urn:microsoft.com/office/officeart/2005/8/layout/default"/>
    <dgm:cxn modelId="{A45F22FA-EB2E-A64F-A283-E0827369083E}" srcId="{DFF81D6B-208E-2544-A6EF-13136629382F}" destId="{B4842B6D-737B-CF4E-B48B-E00067950A63}" srcOrd="0" destOrd="0" parTransId="{25FFA7E9-37F3-784E-B2E5-EC36AD2FE521}" sibTransId="{1FCD7D60-8CCE-D24F-8B98-A449C50CFE8C}"/>
    <dgm:cxn modelId="{9E66FEB9-B699-1542-8F51-DC892CEBFADE}" srcId="{7496A3B1-7737-AF4B-B2DE-E070CF2C84DA}" destId="{DFF81D6B-208E-2544-A6EF-13136629382F}" srcOrd="1" destOrd="0" parTransId="{7B925A7D-4CB0-B947-BFA6-7AADCE15556A}" sibTransId="{06B2E65B-5FAD-3A40-8F56-B4155BBBDDD2}"/>
    <dgm:cxn modelId="{6541FB2D-431E-6346-A17B-350423D1E0A7}" type="presOf" srcId="{DD4DDFF4-F43C-C24D-9415-C75C01EED314}" destId="{BE79DE2E-3F14-084E-A889-94C72B45EC8C}" srcOrd="0" destOrd="0" presId="urn:microsoft.com/office/officeart/2005/8/layout/default"/>
    <dgm:cxn modelId="{C4EE152A-A496-7C41-89D4-32A67A6DFDB7}" type="presOf" srcId="{7496A3B1-7737-AF4B-B2DE-E070CF2C84DA}" destId="{0C4EDF5A-7257-6E44-9694-33183A2E986B}" srcOrd="0" destOrd="0" presId="urn:microsoft.com/office/officeart/2005/8/layout/default"/>
    <dgm:cxn modelId="{1E0D203D-81FA-5448-AAAC-E463C5EE3F1D}" type="presParOf" srcId="{0C4EDF5A-7257-6E44-9694-33183A2E986B}" destId="{E532EF31-EA52-244A-A926-88C6EEAB5C73}" srcOrd="0" destOrd="0" presId="urn:microsoft.com/office/officeart/2005/8/layout/default"/>
    <dgm:cxn modelId="{A0531C89-2E6E-6143-AB4E-240FB3D42CBD}" type="presParOf" srcId="{0C4EDF5A-7257-6E44-9694-33183A2E986B}" destId="{A3A608E9-4E25-3243-B754-B3751CC609F6}" srcOrd="1" destOrd="0" presId="urn:microsoft.com/office/officeart/2005/8/layout/default"/>
    <dgm:cxn modelId="{AFE8AD78-1B8C-D24D-8A3B-EE88006B1CA0}" type="presParOf" srcId="{0C4EDF5A-7257-6E44-9694-33183A2E986B}" destId="{93449B9B-8E15-5A4F-A49F-D80B79158E32}" srcOrd="2" destOrd="0" presId="urn:microsoft.com/office/officeart/2005/8/layout/default"/>
    <dgm:cxn modelId="{6CE26079-2274-E84E-B022-1B8718D23A56}" type="presParOf" srcId="{0C4EDF5A-7257-6E44-9694-33183A2E986B}" destId="{D85D5836-7B2A-AA45-9A25-ABF893FD7B59}" srcOrd="3" destOrd="0" presId="urn:microsoft.com/office/officeart/2005/8/layout/default"/>
    <dgm:cxn modelId="{F17FAD10-10C6-0149-8ED8-68CA4BA55184}" type="presParOf" srcId="{0C4EDF5A-7257-6E44-9694-33183A2E986B}" destId="{BE79DE2E-3F14-084E-A889-94C72B45EC8C}" srcOrd="4" destOrd="0" presId="urn:microsoft.com/office/officeart/2005/8/layout/default"/>
    <dgm:cxn modelId="{7CC1E359-35FF-CB43-8D2E-E15911072302}" type="presParOf" srcId="{0C4EDF5A-7257-6E44-9694-33183A2E986B}" destId="{E7DB79E7-4E01-294B-92E6-08E085523ED8}" srcOrd="5" destOrd="0" presId="urn:microsoft.com/office/officeart/2005/8/layout/default"/>
    <dgm:cxn modelId="{E8710AAA-6003-E741-8865-3760CDDD84C9}" type="presParOf" srcId="{0C4EDF5A-7257-6E44-9694-33183A2E986B}" destId="{2599F8AC-C0B3-404F-81D3-3BC0379FC446}"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15AD434-2FE9-944C-920A-C82337B63D4A}" type="doc">
      <dgm:prSet loTypeId="urn:microsoft.com/office/officeart/2005/8/layout/list1" loCatId="" qsTypeId="urn:microsoft.com/office/officeart/2005/8/quickstyle/simple4" qsCatId="simple" csTypeId="urn:microsoft.com/office/officeart/2005/8/colors/accent1_2" csCatId="accent1"/>
      <dgm:spPr/>
      <dgm:t>
        <a:bodyPr/>
        <a:lstStyle/>
        <a:p>
          <a:endParaRPr lang="en-US"/>
        </a:p>
      </dgm:t>
    </dgm:pt>
    <dgm:pt modelId="{FD77385E-337D-EC4E-96D2-901EB14D9FD7}">
      <dgm:prSet/>
      <dgm:spPr/>
      <dgm:t>
        <a:bodyPr/>
        <a:lstStyle/>
        <a:p>
          <a:pPr rtl="0"/>
          <a:r>
            <a:rPr lang="en-US" smtClean="0"/>
            <a:t>Generic interrupt controller (GIC) provides:</a:t>
          </a:r>
          <a:endParaRPr lang="en-US"/>
        </a:p>
      </dgm:t>
    </dgm:pt>
    <dgm:pt modelId="{246192EE-4E7E-C74D-BEC0-4FE92202696B}" type="parTrans" cxnId="{8666341F-B468-2F49-AA95-DC6E7E9F5CA0}">
      <dgm:prSet/>
      <dgm:spPr/>
      <dgm:t>
        <a:bodyPr/>
        <a:lstStyle/>
        <a:p>
          <a:endParaRPr lang="en-US"/>
        </a:p>
      </dgm:t>
    </dgm:pt>
    <dgm:pt modelId="{F7090CD0-179A-BF4C-BC98-3DC10F6B9044}" type="sibTrans" cxnId="{8666341F-B468-2F49-AA95-DC6E7E9F5CA0}">
      <dgm:prSet/>
      <dgm:spPr/>
      <dgm:t>
        <a:bodyPr/>
        <a:lstStyle/>
        <a:p>
          <a:endParaRPr lang="en-US"/>
        </a:p>
      </dgm:t>
    </dgm:pt>
    <dgm:pt modelId="{BC51B7C4-B427-2740-B39B-0A7F8A107F40}">
      <dgm:prSet/>
      <dgm:spPr/>
      <dgm:t>
        <a:bodyPr/>
        <a:lstStyle/>
        <a:p>
          <a:pPr rtl="0"/>
          <a:r>
            <a:rPr lang="en-US" smtClean="0"/>
            <a:t>Masking of interrupts</a:t>
          </a:r>
          <a:endParaRPr lang="en-US"/>
        </a:p>
      </dgm:t>
    </dgm:pt>
    <dgm:pt modelId="{749F4E90-0FB4-DB4B-8366-789227F3B088}" type="parTrans" cxnId="{7B1F721E-FAD9-E445-8FE7-BEA961C086D6}">
      <dgm:prSet/>
      <dgm:spPr/>
      <dgm:t>
        <a:bodyPr/>
        <a:lstStyle/>
        <a:p>
          <a:endParaRPr lang="en-US"/>
        </a:p>
      </dgm:t>
    </dgm:pt>
    <dgm:pt modelId="{FD485E89-25B2-BC42-924C-8C156A137B94}" type="sibTrans" cxnId="{7B1F721E-FAD9-E445-8FE7-BEA961C086D6}">
      <dgm:prSet/>
      <dgm:spPr/>
      <dgm:t>
        <a:bodyPr/>
        <a:lstStyle/>
        <a:p>
          <a:endParaRPr lang="en-US"/>
        </a:p>
      </dgm:t>
    </dgm:pt>
    <dgm:pt modelId="{7F4F700A-667E-2E4E-A4AD-B61F44082373}">
      <dgm:prSet/>
      <dgm:spPr/>
      <dgm:t>
        <a:bodyPr/>
        <a:lstStyle/>
        <a:p>
          <a:pPr rtl="0"/>
          <a:r>
            <a:rPr lang="en-US" dirty="0" smtClean="0"/>
            <a:t>Prioritization of the interrupts</a:t>
          </a:r>
          <a:endParaRPr lang="en-US" dirty="0"/>
        </a:p>
      </dgm:t>
    </dgm:pt>
    <dgm:pt modelId="{3E9F686D-D228-EC48-9BFE-3D06DBA8D014}" type="parTrans" cxnId="{3187592B-630B-DB45-BE46-7252D5537931}">
      <dgm:prSet/>
      <dgm:spPr/>
      <dgm:t>
        <a:bodyPr/>
        <a:lstStyle/>
        <a:p>
          <a:endParaRPr lang="en-US"/>
        </a:p>
      </dgm:t>
    </dgm:pt>
    <dgm:pt modelId="{1BC40FA5-7349-0349-958C-5D50CE691CD1}" type="sibTrans" cxnId="{3187592B-630B-DB45-BE46-7252D5537931}">
      <dgm:prSet/>
      <dgm:spPr/>
      <dgm:t>
        <a:bodyPr/>
        <a:lstStyle/>
        <a:p>
          <a:endParaRPr lang="en-US"/>
        </a:p>
      </dgm:t>
    </dgm:pt>
    <dgm:pt modelId="{354D8BC2-7302-214A-A814-B86FFC1C6FA7}">
      <dgm:prSet/>
      <dgm:spPr/>
      <dgm:t>
        <a:bodyPr/>
        <a:lstStyle/>
        <a:p>
          <a:pPr rtl="0"/>
          <a:r>
            <a:rPr lang="en-US" smtClean="0"/>
            <a:t>Distribution of the interrupts to the target A15 cores</a:t>
          </a:r>
          <a:endParaRPr lang="en-US"/>
        </a:p>
      </dgm:t>
    </dgm:pt>
    <dgm:pt modelId="{530CE883-1AFE-BE46-8411-5568FA72B3EA}" type="parTrans" cxnId="{AA6878DA-A9AE-AC49-AF4E-0E655AD07226}">
      <dgm:prSet/>
      <dgm:spPr/>
      <dgm:t>
        <a:bodyPr/>
        <a:lstStyle/>
        <a:p>
          <a:endParaRPr lang="en-US"/>
        </a:p>
      </dgm:t>
    </dgm:pt>
    <dgm:pt modelId="{2DD817E9-64F4-0F41-8A72-687BCC6C2ED5}" type="sibTrans" cxnId="{AA6878DA-A9AE-AC49-AF4E-0E655AD07226}">
      <dgm:prSet/>
      <dgm:spPr/>
      <dgm:t>
        <a:bodyPr/>
        <a:lstStyle/>
        <a:p>
          <a:endParaRPr lang="en-US"/>
        </a:p>
      </dgm:t>
    </dgm:pt>
    <dgm:pt modelId="{825E3AAB-3A02-9E46-8376-7A42D70078C0}">
      <dgm:prSet/>
      <dgm:spPr/>
      <dgm:t>
        <a:bodyPr/>
        <a:lstStyle/>
        <a:p>
          <a:pPr rtl="0"/>
          <a:r>
            <a:rPr lang="en-US" smtClean="0"/>
            <a:t>Tracking the status of interrupts</a:t>
          </a:r>
          <a:endParaRPr lang="en-US"/>
        </a:p>
      </dgm:t>
    </dgm:pt>
    <dgm:pt modelId="{9C3FCC67-E13D-F340-8C43-CD82D19089C0}" type="parTrans" cxnId="{A16FC424-1680-4342-84E7-5BD7CE3B8537}">
      <dgm:prSet/>
      <dgm:spPr/>
      <dgm:t>
        <a:bodyPr/>
        <a:lstStyle/>
        <a:p>
          <a:endParaRPr lang="en-US"/>
        </a:p>
      </dgm:t>
    </dgm:pt>
    <dgm:pt modelId="{8B21FDD4-06A7-7F4D-8085-4538430C578D}" type="sibTrans" cxnId="{A16FC424-1680-4342-84E7-5BD7CE3B8537}">
      <dgm:prSet/>
      <dgm:spPr/>
      <dgm:t>
        <a:bodyPr/>
        <a:lstStyle/>
        <a:p>
          <a:endParaRPr lang="en-US"/>
        </a:p>
      </dgm:t>
    </dgm:pt>
    <dgm:pt modelId="{463CD6F6-C519-184D-B542-7DFCDEC7588B}">
      <dgm:prSet/>
      <dgm:spPr/>
      <dgm:t>
        <a:bodyPr/>
        <a:lstStyle/>
        <a:p>
          <a:pPr rtl="0"/>
          <a:r>
            <a:rPr lang="en-US" smtClean="0"/>
            <a:t>Generation of interrupts by software</a:t>
          </a:r>
          <a:endParaRPr lang="en-US"/>
        </a:p>
      </dgm:t>
    </dgm:pt>
    <dgm:pt modelId="{FFED5759-D001-724D-9268-8780E793CC6F}" type="parTrans" cxnId="{07C90CF6-CC7B-7D49-ABE3-EB6BFA1EEFD9}">
      <dgm:prSet/>
      <dgm:spPr/>
      <dgm:t>
        <a:bodyPr/>
        <a:lstStyle/>
        <a:p>
          <a:endParaRPr lang="en-US"/>
        </a:p>
      </dgm:t>
    </dgm:pt>
    <dgm:pt modelId="{361B127B-841F-8D48-9142-C546D98D9006}" type="sibTrans" cxnId="{07C90CF6-CC7B-7D49-ABE3-EB6BFA1EEFD9}">
      <dgm:prSet/>
      <dgm:spPr/>
      <dgm:t>
        <a:bodyPr/>
        <a:lstStyle/>
        <a:p>
          <a:endParaRPr lang="en-US"/>
        </a:p>
      </dgm:t>
    </dgm:pt>
    <dgm:pt modelId="{AE4F24AB-FC5D-874A-AFC3-FB23DDDC95C6}">
      <dgm:prSet/>
      <dgm:spPr/>
      <dgm:t>
        <a:bodyPr/>
        <a:lstStyle/>
        <a:p>
          <a:pPr rtl="0"/>
          <a:r>
            <a:rPr lang="en-US" smtClean="0"/>
            <a:t>GIC</a:t>
          </a:r>
          <a:endParaRPr lang="en-US"/>
        </a:p>
      </dgm:t>
    </dgm:pt>
    <dgm:pt modelId="{C4A75930-4591-CC4C-B8F8-91D0C7FA5040}" type="parTrans" cxnId="{CD6FA403-D913-064E-9004-D27782B91449}">
      <dgm:prSet/>
      <dgm:spPr/>
      <dgm:t>
        <a:bodyPr/>
        <a:lstStyle/>
        <a:p>
          <a:endParaRPr lang="en-US"/>
        </a:p>
      </dgm:t>
    </dgm:pt>
    <dgm:pt modelId="{D55ED9E3-B2BF-FF44-A6AE-9C27DF0F6825}" type="sibTrans" cxnId="{CD6FA403-D913-064E-9004-D27782B91449}">
      <dgm:prSet/>
      <dgm:spPr/>
      <dgm:t>
        <a:bodyPr/>
        <a:lstStyle/>
        <a:p>
          <a:endParaRPr lang="en-US"/>
        </a:p>
      </dgm:t>
    </dgm:pt>
    <dgm:pt modelId="{0EE0E4F1-3808-E846-AB3F-99B4DF70A01A}">
      <dgm:prSet/>
      <dgm:spPr/>
      <dgm:t>
        <a:bodyPr/>
        <a:lstStyle/>
        <a:p>
          <a:pPr rtl="0"/>
          <a:r>
            <a:rPr lang="en-US" smtClean="0"/>
            <a:t>Is memory mapped</a:t>
          </a:r>
          <a:endParaRPr lang="en-US"/>
        </a:p>
      </dgm:t>
    </dgm:pt>
    <dgm:pt modelId="{2923E579-47BD-1E4A-ABFF-E19804F63AE7}" type="parTrans" cxnId="{7045353E-C6A9-4F4A-8A48-BFD7093E3DA1}">
      <dgm:prSet/>
      <dgm:spPr/>
      <dgm:t>
        <a:bodyPr/>
        <a:lstStyle/>
        <a:p>
          <a:endParaRPr lang="en-US"/>
        </a:p>
      </dgm:t>
    </dgm:pt>
    <dgm:pt modelId="{3A6EA73C-1F0A-134F-A994-E32D1C38B836}" type="sibTrans" cxnId="{7045353E-C6A9-4F4A-8A48-BFD7093E3DA1}">
      <dgm:prSet/>
      <dgm:spPr/>
      <dgm:t>
        <a:bodyPr/>
        <a:lstStyle/>
        <a:p>
          <a:endParaRPr lang="en-US"/>
        </a:p>
      </dgm:t>
    </dgm:pt>
    <dgm:pt modelId="{A05E72C8-B88C-9A48-BD3C-153E582CAF2E}">
      <dgm:prSet/>
      <dgm:spPr/>
      <dgm:t>
        <a:bodyPr/>
        <a:lstStyle/>
        <a:p>
          <a:pPr rtl="0"/>
          <a:r>
            <a:rPr lang="en-US" smtClean="0"/>
            <a:t>Is a single functional unit that is placed in the system alongside A15 cores</a:t>
          </a:r>
          <a:endParaRPr lang="en-US"/>
        </a:p>
      </dgm:t>
    </dgm:pt>
    <dgm:pt modelId="{7A2D5FAE-8741-B34F-B655-BEFCD410266A}" type="parTrans" cxnId="{F17C994C-6108-D240-86D2-F7D911F24539}">
      <dgm:prSet/>
      <dgm:spPr/>
      <dgm:t>
        <a:bodyPr/>
        <a:lstStyle/>
        <a:p>
          <a:endParaRPr lang="en-US"/>
        </a:p>
      </dgm:t>
    </dgm:pt>
    <dgm:pt modelId="{6F2068E7-E748-3846-B651-D07D8387C434}" type="sibTrans" cxnId="{F17C994C-6108-D240-86D2-F7D911F24539}">
      <dgm:prSet/>
      <dgm:spPr/>
      <dgm:t>
        <a:bodyPr/>
        <a:lstStyle/>
        <a:p>
          <a:endParaRPr lang="en-US"/>
        </a:p>
      </dgm:t>
    </dgm:pt>
    <dgm:pt modelId="{9E1AAB5D-1537-D44A-9B50-3F709C91ABE8}">
      <dgm:prSet/>
      <dgm:spPr/>
      <dgm:t>
        <a:bodyPr/>
        <a:lstStyle/>
        <a:p>
          <a:pPr rtl="0"/>
          <a:r>
            <a:rPr lang="en-US" smtClean="0"/>
            <a:t>This enables the number of interrupts supported in the system to be independent of the A15 core design</a:t>
          </a:r>
          <a:endParaRPr lang="en-US"/>
        </a:p>
      </dgm:t>
    </dgm:pt>
    <dgm:pt modelId="{85E43994-9BEB-3A4C-9D87-71F8E8AD11B3}" type="parTrans" cxnId="{735CD34E-CE2D-2848-92C7-6C0AE7E2563D}">
      <dgm:prSet/>
      <dgm:spPr/>
      <dgm:t>
        <a:bodyPr/>
        <a:lstStyle/>
        <a:p>
          <a:endParaRPr lang="en-US"/>
        </a:p>
      </dgm:t>
    </dgm:pt>
    <dgm:pt modelId="{09F141EB-1346-7C43-AB57-8F2FB3D345BA}" type="sibTrans" cxnId="{735CD34E-CE2D-2848-92C7-6C0AE7E2563D}">
      <dgm:prSet/>
      <dgm:spPr/>
      <dgm:t>
        <a:bodyPr/>
        <a:lstStyle/>
        <a:p>
          <a:endParaRPr lang="en-US"/>
        </a:p>
      </dgm:t>
    </dgm:pt>
    <dgm:pt modelId="{F46F5A03-6A86-744E-A9ED-D5400CBF9ECF}">
      <dgm:prSet/>
      <dgm:spPr/>
      <dgm:t>
        <a:bodyPr/>
        <a:lstStyle/>
        <a:p>
          <a:pPr rtl="0"/>
          <a:r>
            <a:rPr lang="en-US" smtClean="0"/>
            <a:t>Is accessed by the A15 cores using a private interface through the SCU</a:t>
          </a:r>
          <a:endParaRPr lang="en-US"/>
        </a:p>
      </dgm:t>
    </dgm:pt>
    <dgm:pt modelId="{987C871F-647C-F942-8579-BBC6A6D00B95}" type="parTrans" cxnId="{C113CD07-D6B5-3D4D-A5BF-87E586D423C5}">
      <dgm:prSet/>
      <dgm:spPr/>
      <dgm:t>
        <a:bodyPr/>
        <a:lstStyle/>
        <a:p>
          <a:endParaRPr lang="en-US"/>
        </a:p>
      </dgm:t>
    </dgm:pt>
    <dgm:pt modelId="{A510A4B4-5E22-2347-A4D3-FBE09C839414}" type="sibTrans" cxnId="{C113CD07-D6B5-3D4D-A5BF-87E586D423C5}">
      <dgm:prSet/>
      <dgm:spPr/>
      <dgm:t>
        <a:bodyPr/>
        <a:lstStyle/>
        <a:p>
          <a:endParaRPr lang="en-US"/>
        </a:p>
      </dgm:t>
    </dgm:pt>
    <dgm:pt modelId="{8DE29FCC-7115-404A-98DD-57327E764BA9}" type="pres">
      <dgm:prSet presAssocID="{D15AD434-2FE9-944C-920A-C82337B63D4A}" presName="linear" presStyleCnt="0">
        <dgm:presLayoutVars>
          <dgm:dir/>
          <dgm:animLvl val="lvl"/>
          <dgm:resizeHandles val="exact"/>
        </dgm:presLayoutVars>
      </dgm:prSet>
      <dgm:spPr/>
    </dgm:pt>
    <dgm:pt modelId="{768C1723-483E-6D4E-BA6E-A4055E49F993}" type="pres">
      <dgm:prSet presAssocID="{FD77385E-337D-EC4E-96D2-901EB14D9FD7}" presName="parentLin" presStyleCnt="0"/>
      <dgm:spPr/>
    </dgm:pt>
    <dgm:pt modelId="{D43CCFEF-DFC0-1F4F-B1AD-504BB8B1454C}" type="pres">
      <dgm:prSet presAssocID="{FD77385E-337D-EC4E-96D2-901EB14D9FD7}" presName="parentLeftMargin" presStyleLbl="node1" presStyleIdx="0" presStyleCnt="2"/>
      <dgm:spPr/>
    </dgm:pt>
    <dgm:pt modelId="{76F26A10-903B-9242-8063-A66AB4E1555F}" type="pres">
      <dgm:prSet presAssocID="{FD77385E-337D-EC4E-96D2-901EB14D9FD7}" presName="parentText" presStyleLbl="node1" presStyleIdx="0" presStyleCnt="2">
        <dgm:presLayoutVars>
          <dgm:chMax val="0"/>
          <dgm:bulletEnabled val="1"/>
        </dgm:presLayoutVars>
      </dgm:prSet>
      <dgm:spPr/>
    </dgm:pt>
    <dgm:pt modelId="{C7D2CBA9-8D6E-8F43-83CE-1C3EE4C2F197}" type="pres">
      <dgm:prSet presAssocID="{FD77385E-337D-EC4E-96D2-901EB14D9FD7}" presName="negativeSpace" presStyleCnt="0"/>
      <dgm:spPr/>
    </dgm:pt>
    <dgm:pt modelId="{5F23014D-C406-AB44-8218-2E3A50431354}" type="pres">
      <dgm:prSet presAssocID="{FD77385E-337D-EC4E-96D2-901EB14D9FD7}" presName="childText" presStyleLbl="conFgAcc1" presStyleIdx="0" presStyleCnt="2">
        <dgm:presLayoutVars>
          <dgm:bulletEnabled val="1"/>
        </dgm:presLayoutVars>
      </dgm:prSet>
      <dgm:spPr/>
    </dgm:pt>
    <dgm:pt modelId="{7BCC0515-51EA-1242-9274-F163AA85BDCB}" type="pres">
      <dgm:prSet presAssocID="{F7090CD0-179A-BF4C-BC98-3DC10F6B9044}" presName="spaceBetweenRectangles" presStyleCnt="0"/>
      <dgm:spPr/>
    </dgm:pt>
    <dgm:pt modelId="{FEA4E332-C415-BE46-8ADB-84C5DB28DA54}" type="pres">
      <dgm:prSet presAssocID="{AE4F24AB-FC5D-874A-AFC3-FB23DDDC95C6}" presName="parentLin" presStyleCnt="0"/>
      <dgm:spPr/>
    </dgm:pt>
    <dgm:pt modelId="{EBDA7C10-090D-5E4F-AA4E-495F50A0A4F6}" type="pres">
      <dgm:prSet presAssocID="{AE4F24AB-FC5D-874A-AFC3-FB23DDDC95C6}" presName="parentLeftMargin" presStyleLbl="node1" presStyleIdx="0" presStyleCnt="2"/>
      <dgm:spPr/>
    </dgm:pt>
    <dgm:pt modelId="{D48730F7-2E44-7F4C-B8FA-CCA4EF35A968}" type="pres">
      <dgm:prSet presAssocID="{AE4F24AB-FC5D-874A-AFC3-FB23DDDC95C6}" presName="parentText" presStyleLbl="node1" presStyleIdx="1" presStyleCnt="2">
        <dgm:presLayoutVars>
          <dgm:chMax val="0"/>
          <dgm:bulletEnabled val="1"/>
        </dgm:presLayoutVars>
      </dgm:prSet>
      <dgm:spPr/>
    </dgm:pt>
    <dgm:pt modelId="{082021BE-1F76-B942-83AA-C023FF466214}" type="pres">
      <dgm:prSet presAssocID="{AE4F24AB-FC5D-874A-AFC3-FB23DDDC95C6}" presName="negativeSpace" presStyleCnt="0"/>
      <dgm:spPr/>
    </dgm:pt>
    <dgm:pt modelId="{CB61B1CA-7425-014B-B8D5-FB5BB5D63E91}" type="pres">
      <dgm:prSet presAssocID="{AE4F24AB-FC5D-874A-AFC3-FB23DDDC95C6}" presName="childText" presStyleLbl="conFgAcc1" presStyleIdx="1" presStyleCnt="2">
        <dgm:presLayoutVars>
          <dgm:bulletEnabled val="1"/>
        </dgm:presLayoutVars>
      </dgm:prSet>
      <dgm:spPr/>
    </dgm:pt>
  </dgm:ptLst>
  <dgm:cxnLst>
    <dgm:cxn modelId="{C7B5E9DB-DEF2-DA4E-8FD3-90DB214CB760}" type="presOf" srcId="{AE4F24AB-FC5D-874A-AFC3-FB23DDDC95C6}" destId="{D48730F7-2E44-7F4C-B8FA-CCA4EF35A968}" srcOrd="1" destOrd="0" presId="urn:microsoft.com/office/officeart/2005/8/layout/list1"/>
    <dgm:cxn modelId="{A16FC424-1680-4342-84E7-5BD7CE3B8537}" srcId="{FD77385E-337D-EC4E-96D2-901EB14D9FD7}" destId="{825E3AAB-3A02-9E46-8376-7A42D70078C0}" srcOrd="3" destOrd="0" parTransId="{9C3FCC67-E13D-F340-8C43-CD82D19089C0}" sibTransId="{8B21FDD4-06A7-7F4D-8085-4538430C578D}"/>
    <dgm:cxn modelId="{72848C18-241D-164B-BBB1-A2C43B22CADA}" type="presOf" srcId="{BC51B7C4-B427-2740-B39B-0A7F8A107F40}" destId="{5F23014D-C406-AB44-8218-2E3A50431354}" srcOrd="0" destOrd="0" presId="urn:microsoft.com/office/officeart/2005/8/layout/list1"/>
    <dgm:cxn modelId="{735CD34E-CE2D-2848-92C7-6C0AE7E2563D}" srcId="{AE4F24AB-FC5D-874A-AFC3-FB23DDDC95C6}" destId="{9E1AAB5D-1537-D44A-9B50-3F709C91ABE8}" srcOrd="2" destOrd="0" parTransId="{85E43994-9BEB-3A4C-9D87-71F8E8AD11B3}" sibTransId="{09F141EB-1346-7C43-AB57-8F2FB3D345BA}"/>
    <dgm:cxn modelId="{1869D577-9E00-C54C-BDA5-D04755E5C77E}" type="presOf" srcId="{0EE0E4F1-3808-E846-AB3F-99B4DF70A01A}" destId="{CB61B1CA-7425-014B-B8D5-FB5BB5D63E91}" srcOrd="0" destOrd="0" presId="urn:microsoft.com/office/officeart/2005/8/layout/list1"/>
    <dgm:cxn modelId="{3187592B-630B-DB45-BE46-7252D5537931}" srcId="{FD77385E-337D-EC4E-96D2-901EB14D9FD7}" destId="{7F4F700A-667E-2E4E-A4AD-B61F44082373}" srcOrd="1" destOrd="0" parTransId="{3E9F686D-D228-EC48-9BFE-3D06DBA8D014}" sibTransId="{1BC40FA5-7349-0349-958C-5D50CE691CD1}"/>
    <dgm:cxn modelId="{F17C994C-6108-D240-86D2-F7D911F24539}" srcId="{AE4F24AB-FC5D-874A-AFC3-FB23DDDC95C6}" destId="{A05E72C8-B88C-9A48-BD3C-153E582CAF2E}" srcOrd="1" destOrd="0" parTransId="{7A2D5FAE-8741-B34F-B655-BEFCD410266A}" sibTransId="{6F2068E7-E748-3846-B651-D07D8387C434}"/>
    <dgm:cxn modelId="{C9E839A5-5384-CB4C-B114-B697354F5186}" type="presOf" srcId="{9E1AAB5D-1537-D44A-9B50-3F709C91ABE8}" destId="{CB61B1CA-7425-014B-B8D5-FB5BB5D63E91}" srcOrd="0" destOrd="2" presId="urn:microsoft.com/office/officeart/2005/8/layout/list1"/>
    <dgm:cxn modelId="{7B1F721E-FAD9-E445-8FE7-BEA961C086D6}" srcId="{FD77385E-337D-EC4E-96D2-901EB14D9FD7}" destId="{BC51B7C4-B427-2740-B39B-0A7F8A107F40}" srcOrd="0" destOrd="0" parTransId="{749F4E90-0FB4-DB4B-8366-789227F3B088}" sibTransId="{FD485E89-25B2-BC42-924C-8C156A137B94}"/>
    <dgm:cxn modelId="{AAF31B49-3EDD-144E-83F5-22B9000C4879}" type="presOf" srcId="{7F4F700A-667E-2E4E-A4AD-B61F44082373}" destId="{5F23014D-C406-AB44-8218-2E3A50431354}" srcOrd="0" destOrd="1" presId="urn:microsoft.com/office/officeart/2005/8/layout/list1"/>
    <dgm:cxn modelId="{22A3C2C6-E3E5-8A4B-A768-CADB60F7401B}" type="presOf" srcId="{354D8BC2-7302-214A-A814-B86FFC1C6FA7}" destId="{5F23014D-C406-AB44-8218-2E3A50431354}" srcOrd="0" destOrd="2" presId="urn:microsoft.com/office/officeart/2005/8/layout/list1"/>
    <dgm:cxn modelId="{3FDFDDA0-EAD5-9D4F-9C17-9C9DB331C4A6}" type="presOf" srcId="{FD77385E-337D-EC4E-96D2-901EB14D9FD7}" destId="{D43CCFEF-DFC0-1F4F-B1AD-504BB8B1454C}" srcOrd="0" destOrd="0" presId="urn:microsoft.com/office/officeart/2005/8/layout/list1"/>
    <dgm:cxn modelId="{C113CD07-D6B5-3D4D-A5BF-87E586D423C5}" srcId="{AE4F24AB-FC5D-874A-AFC3-FB23DDDC95C6}" destId="{F46F5A03-6A86-744E-A9ED-D5400CBF9ECF}" srcOrd="3" destOrd="0" parTransId="{987C871F-647C-F942-8579-BBC6A6D00B95}" sibTransId="{A510A4B4-5E22-2347-A4D3-FBE09C839414}"/>
    <dgm:cxn modelId="{AA6878DA-A9AE-AC49-AF4E-0E655AD07226}" srcId="{FD77385E-337D-EC4E-96D2-901EB14D9FD7}" destId="{354D8BC2-7302-214A-A814-B86FFC1C6FA7}" srcOrd="2" destOrd="0" parTransId="{530CE883-1AFE-BE46-8411-5568FA72B3EA}" sibTransId="{2DD817E9-64F4-0F41-8A72-687BCC6C2ED5}"/>
    <dgm:cxn modelId="{7045353E-C6A9-4F4A-8A48-BFD7093E3DA1}" srcId="{AE4F24AB-FC5D-874A-AFC3-FB23DDDC95C6}" destId="{0EE0E4F1-3808-E846-AB3F-99B4DF70A01A}" srcOrd="0" destOrd="0" parTransId="{2923E579-47BD-1E4A-ABFF-E19804F63AE7}" sibTransId="{3A6EA73C-1F0A-134F-A994-E32D1C38B836}"/>
    <dgm:cxn modelId="{07C90CF6-CC7B-7D49-ABE3-EB6BFA1EEFD9}" srcId="{FD77385E-337D-EC4E-96D2-901EB14D9FD7}" destId="{463CD6F6-C519-184D-B542-7DFCDEC7588B}" srcOrd="4" destOrd="0" parTransId="{FFED5759-D001-724D-9268-8780E793CC6F}" sibTransId="{361B127B-841F-8D48-9142-C546D98D9006}"/>
    <dgm:cxn modelId="{014D59A3-2739-DB4E-8132-7A2EA388110D}" type="presOf" srcId="{FD77385E-337D-EC4E-96D2-901EB14D9FD7}" destId="{76F26A10-903B-9242-8063-A66AB4E1555F}" srcOrd="1" destOrd="0" presId="urn:microsoft.com/office/officeart/2005/8/layout/list1"/>
    <dgm:cxn modelId="{CD6FA403-D913-064E-9004-D27782B91449}" srcId="{D15AD434-2FE9-944C-920A-C82337B63D4A}" destId="{AE4F24AB-FC5D-874A-AFC3-FB23DDDC95C6}" srcOrd="1" destOrd="0" parTransId="{C4A75930-4591-CC4C-B8F8-91D0C7FA5040}" sibTransId="{D55ED9E3-B2BF-FF44-A6AE-9C27DF0F6825}"/>
    <dgm:cxn modelId="{992CB9C8-0D33-4C4A-A61B-26C8572AC96D}" type="presOf" srcId="{825E3AAB-3A02-9E46-8376-7A42D70078C0}" destId="{5F23014D-C406-AB44-8218-2E3A50431354}" srcOrd="0" destOrd="3" presId="urn:microsoft.com/office/officeart/2005/8/layout/list1"/>
    <dgm:cxn modelId="{9CBFF566-1FEF-E246-9DE7-E39FD22F42B9}" type="presOf" srcId="{D15AD434-2FE9-944C-920A-C82337B63D4A}" destId="{8DE29FCC-7115-404A-98DD-57327E764BA9}" srcOrd="0" destOrd="0" presId="urn:microsoft.com/office/officeart/2005/8/layout/list1"/>
    <dgm:cxn modelId="{AC9A2507-12E4-3A4F-8E1D-89A43E97C5D1}" type="presOf" srcId="{463CD6F6-C519-184D-B542-7DFCDEC7588B}" destId="{5F23014D-C406-AB44-8218-2E3A50431354}" srcOrd="0" destOrd="4" presId="urn:microsoft.com/office/officeart/2005/8/layout/list1"/>
    <dgm:cxn modelId="{8666341F-B468-2F49-AA95-DC6E7E9F5CA0}" srcId="{D15AD434-2FE9-944C-920A-C82337B63D4A}" destId="{FD77385E-337D-EC4E-96D2-901EB14D9FD7}" srcOrd="0" destOrd="0" parTransId="{246192EE-4E7E-C74D-BEC0-4FE92202696B}" sibTransId="{F7090CD0-179A-BF4C-BC98-3DC10F6B9044}"/>
    <dgm:cxn modelId="{8E162F3D-59C5-364F-8698-73585183253B}" type="presOf" srcId="{A05E72C8-B88C-9A48-BD3C-153E582CAF2E}" destId="{CB61B1CA-7425-014B-B8D5-FB5BB5D63E91}" srcOrd="0" destOrd="1" presId="urn:microsoft.com/office/officeart/2005/8/layout/list1"/>
    <dgm:cxn modelId="{8AC689C2-0D07-D14F-B1D8-F11D5280A6C0}" type="presOf" srcId="{AE4F24AB-FC5D-874A-AFC3-FB23DDDC95C6}" destId="{EBDA7C10-090D-5E4F-AA4E-495F50A0A4F6}" srcOrd="0" destOrd="0" presId="urn:microsoft.com/office/officeart/2005/8/layout/list1"/>
    <dgm:cxn modelId="{AA26B66D-3B50-CB43-BC5B-7644556BF882}" type="presOf" srcId="{F46F5A03-6A86-744E-A9ED-D5400CBF9ECF}" destId="{CB61B1CA-7425-014B-B8D5-FB5BB5D63E91}" srcOrd="0" destOrd="3" presId="urn:microsoft.com/office/officeart/2005/8/layout/list1"/>
    <dgm:cxn modelId="{6B3FFB21-CFF9-2947-A779-21A3E4487D0A}" type="presParOf" srcId="{8DE29FCC-7115-404A-98DD-57327E764BA9}" destId="{768C1723-483E-6D4E-BA6E-A4055E49F993}" srcOrd="0" destOrd="0" presId="urn:microsoft.com/office/officeart/2005/8/layout/list1"/>
    <dgm:cxn modelId="{42DCF619-D620-E548-911F-F96CD82FB4CA}" type="presParOf" srcId="{768C1723-483E-6D4E-BA6E-A4055E49F993}" destId="{D43CCFEF-DFC0-1F4F-B1AD-504BB8B1454C}" srcOrd="0" destOrd="0" presId="urn:microsoft.com/office/officeart/2005/8/layout/list1"/>
    <dgm:cxn modelId="{36C9EB24-CA73-B342-9D02-D884FD322B9B}" type="presParOf" srcId="{768C1723-483E-6D4E-BA6E-A4055E49F993}" destId="{76F26A10-903B-9242-8063-A66AB4E1555F}" srcOrd="1" destOrd="0" presId="urn:microsoft.com/office/officeart/2005/8/layout/list1"/>
    <dgm:cxn modelId="{CB7C1CBD-8474-2F4C-AF59-CE3864C050C3}" type="presParOf" srcId="{8DE29FCC-7115-404A-98DD-57327E764BA9}" destId="{C7D2CBA9-8D6E-8F43-83CE-1C3EE4C2F197}" srcOrd="1" destOrd="0" presId="urn:microsoft.com/office/officeart/2005/8/layout/list1"/>
    <dgm:cxn modelId="{4AD4C494-90B6-9743-8751-AA4C086D817E}" type="presParOf" srcId="{8DE29FCC-7115-404A-98DD-57327E764BA9}" destId="{5F23014D-C406-AB44-8218-2E3A50431354}" srcOrd="2" destOrd="0" presId="urn:microsoft.com/office/officeart/2005/8/layout/list1"/>
    <dgm:cxn modelId="{B901C13B-1D57-6240-9B37-FF0FFCC328BE}" type="presParOf" srcId="{8DE29FCC-7115-404A-98DD-57327E764BA9}" destId="{7BCC0515-51EA-1242-9274-F163AA85BDCB}" srcOrd="3" destOrd="0" presId="urn:microsoft.com/office/officeart/2005/8/layout/list1"/>
    <dgm:cxn modelId="{41A453DF-E89D-BB46-9D43-E062E0D7AAD7}" type="presParOf" srcId="{8DE29FCC-7115-404A-98DD-57327E764BA9}" destId="{FEA4E332-C415-BE46-8ADB-84C5DB28DA54}" srcOrd="4" destOrd="0" presId="urn:microsoft.com/office/officeart/2005/8/layout/list1"/>
    <dgm:cxn modelId="{4FE940FC-BF53-DD47-81BA-CAD5C09FB6D4}" type="presParOf" srcId="{FEA4E332-C415-BE46-8ADB-84C5DB28DA54}" destId="{EBDA7C10-090D-5E4F-AA4E-495F50A0A4F6}" srcOrd="0" destOrd="0" presId="urn:microsoft.com/office/officeart/2005/8/layout/list1"/>
    <dgm:cxn modelId="{641F6A41-0590-0B4C-9B52-7B9E0F493922}" type="presParOf" srcId="{FEA4E332-C415-BE46-8ADB-84C5DB28DA54}" destId="{D48730F7-2E44-7F4C-B8FA-CCA4EF35A968}" srcOrd="1" destOrd="0" presId="urn:microsoft.com/office/officeart/2005/8/layout/list1"/>
    <dgm:cxn modelId="{F39FF05E-4CD1-6640-A5FD-10E150C99AAC}" type="presParOf" srcId="{8DE29FCC-7115-404A-98DD-57327E764BA9}" destId="{082021BE-1F76-B942-83AA-C023FF466214}" srcOrd="5" destOrd="0" presId="urn:microsoft.com/office/officeart/2005/8/layout/list1"/>
    <dgm:cxn modelId="{01F0435E-5783-6B43-90B0-71BF9555C315}" type="presParOf" srcId="{8DE29FCC-7115-404A-98DD-57327E764BA9}" destId="{CB61B1CA-7425-014B-B8D5-FB5BB5D63E91}"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333531A-3045-8748-B7E9-A482B7F5034C}" type="doc">
      <dgm:prSet loTypeId="urn:microsoft.com/office/officeart/2009/3/layout/StepUpProcess" loCatId="" qsTypeId="urn:microsoft.com/office/officeart/2005/8/quickstyle/simple4" qsCatId="simple" csTypeId="urn:microsoft.com/office/officeart/2005/8/colors/accent3_3" csCatId="accent3"/>
      <dgm:spPr/>
      <dgm:t>
        <a:bodyPr/>
        <a:lstStyle/>
        <a:p>
          <a:endParaRPr lang="en-US"/>
        </a:p>
      </dgm:t>
    </dgm:pt>
    <dgm:pt modelId="{F9A574C2-14CF-1D43-981F-4ADA3B3AF6C3}">
      <dgm:prSet/>
      <dgm:spPr/>
      <dgm:t>
        <a:bodyPr/>
        <a:lstStyle/>
        <a:p>
          <a:pPr rtl="0"/>
          <a:r>
            <a:rPr lang="en-US" smtClean="0"/>
            <a:t>Designed to satisfy two functional requirements:</a:t>
          </a:r>
          <a:endParaRPr lang="en-US"/>
        </a:p>
      </dgm:t>
    </dgm:pt>
    <dgm:pt modelId="{CC4E5583-94B3-7C4E-A839-A75E28EC42B2}" type="parTrans" cxnId="{2B980A83-96FF-0D4A-9136-F16A4FB9A50F}">
      <dgm:prSet/>
      <dgm:spPr/>
      <dgm:t>
        <a:bodyPr/>
        <a:lstStyle/>
        <a:p>
          <a:endParaRPr lang="en-US"/>
        </a:p>
      </dgm:t>
    </dgm:pt>
    <dgm:pt modelId="{BC7045AC-0EE9-B449-BCDA-F622BD5A9C7E}" type="sibTrans" cxnId="{2B980A83-96FF-0D4A-9136-F16A4FB9A50F}">
      <dgm:prSet/>
      <dgm:spPr/>
      <dgm:t>
        <a:bodyPr/>
        <a:lstStyle/>
        <a:p>
          <a:endParaRPr lang="en-US"/>
        </a:p>
      </dgm:t>
    </dgm:pt>
    <dgm:pt modelId="{880DFCAB-A177-A841-9FA7-99A6D8E6E434}">
      <dgm:prSet/>
      <dgm:spPr/>
      <dgm:t>
        <a:bodyPr/>
        <a:lstStyle/>
        <a:p>
          <a:pPr rtl="0"/>
          <a:r>
            <a:rPr lang="en-US" smtClean="0"/>
            <a:t>Provide a means of routing an interrupt request to a single CPU or multiple CPUs as required</a:t>
          </a:r>
          <a:endParaRPr lang="en-US"/>
        </a:p>
      </dgm:t>
    </dgm:pt>
    <dgm:pt modelId="{48683738-BDFF-3243-BE96-92816835E3D3}" type="parTrans" cxnId="{607D44DD-671D-6E40-AE2E-FBED0C77DF30}">
      <dgm:prSet/>
      <dgm:spPr/>
      <dgm:t>
        <a:bodyPr/>
        <a:lstStyle/>
        <a:p>
          <a:endParaRPr lang="en-US"/>
        </a:p>
      </dgm:t>
    </dgm:pt>
    <dgm:pt modelId="{B688F4DD-DFE2-7041-BC63-2F8A2180C2E4}" type="sibTrans" cxnId="{607D44DD-671D-6E40-AE2E-FBED0C77DF30}">
      <dgm:prSet/>
      <dgm:spPr/>
      <dgm:t>
        <a:bodyPr/>
        <a:lstStyle/>
        <a:p>
          <a:endParaRPr lang="en-US"/>
        </a:p>
      </dgm:t>
    </dgm:pt>
    <dgm:pt modelId="{978AF528-E7EE-BB4B-A19C-1E8BF43B5E5E}">
      <dgm:prSet/>
      <dgm:spPr/>
      <dgm:t>
        <a:bodyPr/>
        <a:lstStyle/>
        <a:p>
          <a:pPr rtl="0"/>
          <a:r>
            <a:rPr lang="en-US" smtClean="0"/>
            <a:t>Provide a means of interprocessor communication so that a thread on one CPU can cause activity by a thread on another CPU</a:t>
          </a:r>
          <a:endParaRPr lang="en-US"/>
        </a:p>
      </dgm:t>
    </dgm:pt>
    <dgm:pt modelId="{543F436C-C68E-0842-BC9D-D04801DEDBCA}" type="parTrans" cxnId="{F7EC8D45-34BD-0B48-AE23-642D1E225AA3}">
      <dgm:prSet/>
      <dgm:spPr/>
      <dgm:t>
        <a:bodyPr/>
        <a:lstStyle/>
        <a:p>
          <a:endParaRPr lang="en-US"/>
        </a:p>
      </dgm:t>
    </dgm:pt>
    <dgm:pt modelId="{FC83BA47-2BB7-E64A-93C5-1E1E6C372130}" type="sibTrans" cxnId="{F7EC8D45-34BD-0B48-AE23-642D1E225AA3}">
      <dgm:prSet/>
      <dgm:spPr/>
      <dgm:t>
        <a:bodyPr/>
        <a:lstStyle/>
        <a:p>
          <a:endParaRPr lang="en-US"/>
        </a:p>
      </dgm:t>
    </dgm:pt>
    <dgm:pt modelId="{EB2DDCDE-F97F-7440-BC57-865F6C580BE9}">
      <dgm:prSet/>
      <dgm:spPr/>
      <dgm:t>
        <a:bodyPr/>
        <a:lstStyle/>
        <a:p>
          <a:pPr rtl="0"/>
          <a:r>
            <a:rPr lang="en-US" smtClean="0"/>
            <a:t>Can route an interrupt to one or more CPUs in the following three ways:</a:t>
          </a:r>
          <a:endParaRPr lang="en-US"/>
        </a:p>
      </dgm:t>
    </dgm:pt>
    <dgm:pt modelId="{F1DFBEFA-503E-064E-88EC-8B89E8BC515D}" type="parTrans" cxnId="{31939294-FF01-D24B-A262-FD783DE4D2BE}">
      <dgm:prSet/>
      <dgm:spPr/>
      <dgm:t>
        <a:bodyPr/>
        <a:lstStyle/>
        <a:p>
          <a:endParaRPr lang="en-US"/>
        </a:p>
      </dgm:t>
    </dgm:pt>
    <dgm:pt modelId="{CC00D4ED-E332-074E-9CBB-7402948C4F85}" type="sibTrans" cxnId="{31939294-FF01-D24B-A262-FD783DE4D2BE}">
      <dgm:prSet/>
      <dgm:spPr/>
      <dgm:t>
        <a:bodyPr/>
        <a:lstStyle/>
        <a:p>
          <a:endParaRPr lang="en-US"/>
        </a:p>
      </dgm:t>
    </dgm:pt>
    <dgm:pt modelId="{4747CE1D-EEC3-5E43-B330-7DD003A5ACE1}">
      <dgm:prSet/>
      <dgm:spPr/>
      <dgm:t>
        <a:bodyPr/>
        <a:lstStyle/>
        <a:p>
          <a:pPr rtl="0"/>
          <a:r>
            <a:rPr lang="en-US" smtClean="0"/>
            <a:t>An interrupt can be directed to a specific processor only</a:t>
          </a:r>
          <a:endParaRPr lang="en-US"/>
        </a:p>
      </dgm:t>
    </dgm:pt>
    <dgm:pt modelId="{BA934A07-B626-0E47-B564-7926C9FDDDEE}" type="parTrans" cxnId="{5911DA22-6909-DE42-8790-F59DA8343709}">
      <dgm:prSet/>
      <dgm:spPr/>
      <dgm:t>
        <a:bodyPr/>
        <a:lstStyle/>
        <a:p>
          <a:endParaRPr lang="en-US"/>
        </a:p>
      </dgm:t>
    </dgm:pt>
    <dgm:pt modelId="{74F65729-6919-174B-9550-AF2474366665}" type="sibTrans" cxnId="{5911DA22-6909-DE42-8790-F59DA8343709}">
      <dgm:prSet/>
      <dgm:spPr/>
      <dgm:t>
        <a:bodyPr/>
        <a:lstStyle/>
        <a:p>
          <a:endParaRPr lang="en-US"/>
        </a:p>
      </dgm:t>
    </dgm:pt>
    <dgm:pt modelId="{6E22FC6F-5787-4E40-8AE3-0B0AC33CCC10}">
      <dgm:prSet/>
      <dgm:spPr/>
      <dgm:t>
        <a:bodyPr/>
        <a:lstStyle/>
        <a:p>
          <a:pPr rtl="0"/>
          <a:r>
            <a:rPr lang="en-US" smtClean="0"/>
            <a:t>An interrupt can be directed to a defined group of processors</a:t>
          </a:r>
          <a:endParaRPr lang="en-US"/>
        </a:p>
      </dgm:t>
    </dgm:pt>
    <dgm:pt modelId="{E96992F2-14DD-9247-AE74-E5D66AA1E94A}" type="parTrans" cxnId="{77E737AE-5C79-5C40-838B-8FFDCC127230}">
      <dgm:prSet/>
      <dgm:spPr/>
      <dgm:t>
        <a:bodyPr/>
        <a:lstStyle/>
        <a:p>
          <a:endParaRPr lang="en-US"/>
        </a:p>
      </dgm:t>
    </dgm:pt>
    <dgm:pt modelId="{345ADD3A-419D-A849-8EFA-23C8773E5A2C}" type="sibTrans" cxnId="{77E737AE-5C79-5C40-838B-8FFDCC127230}">
      <dgm:prSet/>
      <dgm:spPr/>
      <dgm:t>
        <a:bodyPr/>
        <a:lstStyle/>
        <a:p>
          <a:endParaRPr lang="en-US"/>
        </a:p>
      </dgm:t>
    </dgm:pt>
    <dgm:pt modelId="{3C053CAB-6318-2447-A319-4752F0EFD71E}">
      <dgm:prSet/>
      <dgm:spPr/>
      <dgm:t>
        <a:bodyPr/>
        <a:lstStyle/>
        <a:p>
          <a:pPr rtl="0"/>
          <a:r>
            <a:rPr lang="en-US" smtClean="0"/>
            <a:t>An interrupt can be directed to all processors</a:t>
          </a:r>
          <a:endParaRPr lang="en-US"/>
        </a:p>
      </dgm:t>
    </dgm:pt>
    <dgm:pt modelId="{6884676C-B0D1-7C41-A218-640205A19F1F}" type="parTrans" cxnId="{FB9DF063-CA5A-7F48-B317-C7BB840736F9}">
      <dgm:prSet/>
      <dgm:spPr/>
      <dgm:t>
        <a:bodyPr/>
        <a:lstStyle/>
        <a:p>
          <a:endParaRPr lang="en-US"/>
        </a:p>
      </dgm:t>
    </dgm:pt>
    <dgm:pt modelId="{59D1404D-380C-BE48-8A6E-347E939D4B9B}" type="sibTrans" cxnId="{FB9DF063-CA5A-7F48-B317-C7BB840736F9}">
      <dgm:prSet/>
      <dgm:spPr/>
      <dgm:t>
        <a:bodyPr/>
        <a:lstStyle/>
        <a:p>
          <a:endParaRPr lang="en-US"/>
        </a:p>
      </dgm:t>
    </dgm:pt>
    <dgm:pt modelId="{5E7629E0-050D-C944-9B3E-DAF61542C775}" type="pres">
      <dgm:prSet presAssocID="{9333531A-3045-8748-B7E9-A482B7F5034C}" presName="rootnode" presStyleCnt="0">
        <dgm:presLayoutVars>
          <dgm:chMax/>
          <dgm:chPref/>
          <dgm:dir/>
          <dgm:animLvl val="lvl"/>
        </dgm:presLayoutVars>
      </dgm:prSet>
      <dgm:spPr/>
    </dgm:pt>
    <dgm:pt modelId="{66D0227F-855B-C94A-916E-4DF5A6AC343D}" type="pres">
      <dgm:prSet presAssocID="{F9A574C2-14CF-1D43-981F-4ADA3B3AF6C3}" presName="composite" presStyleCnt="0"/>
      <dgm:spPr/>
    </dgm:pt>
    <dgm:pt modelId="{AA8FE9E8-A3D3-5C4E-AEA1-F555792F569F}" type="pres">
      <dgm:prSet presAssocID="{F9A574C2-14CF-1D43-981F-4ADA3B3AF6C3}" presName="LShape" presStyleLbl="alignNode1" presStyleIdx="0" presStyleCnt="3"/>
      <dgm:spPr/>
    </dgm:pt>
    <dgm:pt modelId="{EBE5B8B3-45F4-8D4D-9DD2-09B2856F6D84}" type="pres">
      <dgm:prSet presAssocID="{F9A574C2-14CF-1D43-981F-4ADA3B3AF6C3}" presName="ParentText" presStyleLbl="revTx" presStyleIdx="0" presStyleCnt="2">
        <dgm:presLayoutVars>
          <dgm:chMax val="0"/>
          <dgm:chPref val="0"/>
          <dgm:bulletEnabled val="1"/>
        </dgm:presLayoutVars>
      </dgm:prSet>
      <dgm:spPr/>
    </dgm:pt>
    <dgm:pt modelId="{FF9705BB-5719-8441-9C19-BB88D14C133B}" type="pres">
      <dgm:prSet presAssocID="{F9A574C2-14CF-1D43-981F-4ADA3B3AF6C3}" presName="Triangle" presStyleLbl="alignNode1" presStyleIdx="1" presStyleCnt="3"/>
      <dgm:spPr/>
    </dgm:pt>
    <dgm:pt modelId="{E8C6866D-1698-8E46-B057-73026AEFA2B1}" type="pres">
      <dgm:prSet presAssocID="{BC7045AC-0EE9-B449-BCDA-F622BD5A9C7E}" presName="sibTrans" presStyleCnt="0"/>
      <dgm:spPr/>
    </dgm:pt>
    <dgm:pt modelId="{7FE2FE5B-442A-2242-B059-664B908DC64D}" type="pres">
      <dgm:prSet presAssocID="{BC7045AC-0EE9-B449-BCDA-F622BD5A9C7E}" presName="space" presStyleCnt="0"/>
      <dgm:spPr/>
    </dgm:pt>
    <dgm:pt modelId="{A1CC6DF0-DBC7-AC4B-A929-942C45CC2FD9}" type="pres">
      <dgm:prSet presAssocID="{EB2DDCDE-F97F-7440-BC57-865F6C580BE9}" presName="composite" presStyleCnt="0"/>
      <dgm:spPr/>
    </dgm:pt>
    <dgm:pt modelId="{E789ED68-B584-FA49-9DA1-938D68902827}" type="pres">
      <dgm:prSet presAssocID="{EB2DDCDE-F97F-7440-BC57-865F6C580BE9}" presName="LShape" presStyleLbl="alignNode1" presStyleIdx="2" presStyleCnt="3"/>
      <dgm:spPr/>
    </dgm:pt>
    <dgm:pt modelId="{61903999-75F8-2046-A014-7ED5C9EDBF81}" type="pres">
      <dgm:prSet presAssocID="{EB2DDCDE-F97F-7440-BC57-865F6C580BE9}" presName="ParentText" presStyleLbl="revTx" presStyleIdx="1" presStyleCnt="2">
        <dgm:presLayoutVars>
          <dgm:chMax val="0"/>
          <dgm:chPref val="0"/>
          <dgm:bulletEnabled val="1"/>
        </dgm:presLayoutVars>
      </dgm:prSet>
      <dgm:spPr/>
    </dgm:pt>
  </dgm:ptLst>
  <dgm:cxnLst>
    <dgm:cxn modelId="{FB9DF063-CA5A-7F48-B317-C7BB840736F9}" srcId="{EB2DDCDE-F97F-7440-BC57-865F6C580BE9}" destId="{3C053CAB-6318-2447-A319-4752F0EFD71E}" srcOrd="2" destOrd="0" parTransId="{6884676C-B0D1-7C41-A218-640205A19F1F}" sibTransId="{59D1404D-380C-BE48-8A6E-347E939D4B9B}"/>
    <dgm:cxn modelId="{F7EC8D45-34BD-0B48-AE23-642D1E225AA3}" srcId="{F9A574C2-14CF-1D43-981F-4ADA3B3AF6C3}" destId="{978AF528-E7EE-BB4B-A19C-1E8BF43B5E5E}" srcOrd="1" destOrd="0" parTransId="{543F436C-C68E-0842-BC9D-D04801DEDBCA}" sibTransId="{FC83BA47-2BB7-E64A-93C5-1E1E6C372130}"/>
    <dgm:cxn modelId="{31939294-FF01-D24B-A262-FD783DE4D2BE}" srcId="{9333531A-3045-8748-B7E9-A482B7F5034C}" destId="{EB2DDCDE-F97F-7440-BC57-865F6C580BE9}" srcOrd="1" destOrd="0" parTransId="{F1DFBEFA-503E-064E-88EC-8B89E8BC515D}" sibTransId="{CC00D4ED-E332-074E-9CBB-7402948C4F85}"/>
    <dgm:cxn modelId="{58E14F3A-521D-9D47-9BBB-4B74EF757C7B}" type="presOf" srcId="{978AF528-E7EE-BB4B-A19C-1E8BF43B5E5E}" destId="{EBE5B8B3-45F4-8D4D-9DD2-09B2856F6D84}" srcOrd="0" destOrd="2" presId="urn:microsoft.com/office/officeart/2009/3/layout/StepUpProcess"/>
    <dgm:cxn modelId="{4637E5D1-476F-C741-BF1B-C033DCC89E8D}" type="presOf" srcId="{6E22FC6F-5787-4E40-8AE3-0B0AC33CCC10}" destId="{61903999-75F8-2046-A014-7ED5C9EDBF81}" srcOrd="0" destOrd="2" presId="urn:microsoft.com/office/officeart/2009/3/layout/StepUpProcess"/>
    <dgm:cxn modelId="{F7162C62-674E-DE4E-9206-A625A2B9C6BF}" type="presOf" srcId="{3C053CAB-6318-2447-A319-4752F0EFD71E}" destId="{61903999-75F8-2046-A014-7ED5C9EDBF81}" srcOrd="0" destOrd="3" presId="urn:microsoft.com/office/officeart/2009/3/layout/StepUpProcess"/>
    <dgm:cxn modelId="{0E01F40A-80D5-B448-BF4F-91FABE7982FE}" type="presOf" srcId="{880DFCAB-A177-A841-9FA7-99A6D8E6E434}" destId="{EBE5B8B3-45F4-8D4D-9DD2-09B2856F6D84}" srcOrd="0" destOrd="1" presId="urn:microsoft.com/office/officeart/2009/3/layout/StepUpProcess"/>
    <dgm:cxn modelId="{5911DA22-6909-DE42-8790-F59DA8343709}" srcId="{EB2DDCDE-F97F-7440-BC57-865F6C580BE9}" destId="{4747CE1D-EEC3-5E43-B330-7DD003A5ACE1}" srcOrd="0" destOrd="0" parTransId="{BA934A07-B626-0E47-B564-7926C9FDDDEE}" sibTransId="{74F65729-6919-174B-9550-AF2474366665}"/>
    <dgm:cxn modelId="{2B980A83-96FF-0D4A-9136-F16A4FB9A50F}" srcId="{9333531A-3045-8748-B7E9-A482B7F5034C}" destId="{F9A574C2-14CF-1D43-981F-4ADA3B3AF6C3}" srcOrd="0" destOrd="0" parTransId="{CC4E5583-94B3-7C4E-A839-A75E28EC42B2}" sibTransId="{BC7045AC-0EE9-B449-BCDA-F622BD5A9C7E}"/>
    <dgm:cxn modelId="{607D44DD-671D-6E40-AE2E-FBED0C77DF30}" srcId="{F9A574C2-14CF-1D43-981F-4ADA3B3AF6C3}" destId="{880DFCAB-A177-A841-9FA7-99A6D8E6E434}" srcOrd="0" destOrd="0" parTransId="{48683738-BDFF-3243-BE96-92816835E3D3}" sibTransId="{B688F4DD-DFE2-7041-BC63-2F8A2180C2E4}"/>
    <dgm:cxn modelId="{77E737AE-5C79-5C40-838B-8FFDCC127230}" srcId="{EB2DDCDE-F97F-7440-BC57-865F6C580BE9}" destId="{6E22FC6F-5787-4E40-8AE3-0B0AC33CCC10}" srcOrd="1" destOrd="0" parTransId="{E96992F2-14DD-9247-AE74-E5D66AA1E94A}" sibTransId="{345ADD3A-419D-A849-8EFA-23C8773E5A2C}"/>
    <dgm:cxn modelId="{7BF21ABE-5D2D-8649-A51D-4A65CD8020B4}" type="presOf" srcId="{9333531A-3045-8748-B7E9-A482B7F5034C}" destId="{5E7629E0-050D-C944-9B3E-DAF61542C775}" srcOrd="0" destOrd="0" presId="urn:microsoft.com/office/officeart/2009/3/layout/StepUpProcess"/>
    <dgm:cxn modelId="{66BAAE71-91C2-494C-940C-CDAE34A5E5D1}" type="presOf" srcId="{EB2DDCDE-F97F-7440-BC57-865F6C580BE9}" destId="{61903999-75F8-2046-A014-7ED5C9EDBF81}" srcOrd="0" destOrd="0" presId="urn:microsoft.com/office/officeart/2009/3/layout/StepUpProcess"/>
    <dgm:cxn modelId="{50880BC7-D714-0149-9B70-4EE20ACF1D81}" type="presOf" srcId="{F9A574C2-14CF-1D43-981F-4ADA3B3AF6C3}" destId="{EBE5B8B3-45F4-8D4D-9DD2-09B2856F6D84}" srcOrd="0" destOrd="0" presId="urn:microsoft.com/office/officeart/2009/3/layout/StepUpProcess"/>
    <dgm:cxn modelId="{55C476AE-C29C-8745-9185-B09BD9C3A291}" type="presOf" srcId="{4747CE1D-EEC3-5E43-B330-7DD003A5ACE1}" destId="{61903999-75F8-2046-A014-7ED5C9EDBF81}" srcOrd="0" destOrd="1" presId="urn:microsoft.com/office/officeart/2009/3/layout/StepUpProcess"/>
    <dgm:cxn modelId="{258A59B0-5ECA-2649-83E4-B7B36652160E}" type="presParOf" srcId="{5E7629E0-050D-C944-9B3E-DAF61542C775}" destId="{66D0227F-855B-C94A-916E-4DF5A6AC343D}" srcOrd="0" destOrd="0" presId="urn:microsoft.com/office/officeart/2009/3/layout/StepUpProcess"/>
    <dgm:cxn modelId="{C3F6AC5E-BB38-0B45-A40A-6A364BB0B9B9}" type="presParOf" srcId="{66D0227F-855B-C94A-916E-4DF5A6AC343D}" destId="{AA8FE9E8-A3D3-5C4E-AEA1-F555792F569F}" srcOrd="0" destOrd="0" presId="urn:microsoft.com/office/officeart/2009/3/layout/StepUpProcess"/>
    <dgm:cxn modelId="{56FB0247-18EB-B647-8348-AC7260C67D53}" type="presParOf" srcId="{66D0227F-855B-C94A-916E-4DF5A6AC343D}" destId="{EBE5B8B3-45F4-8D4D-9DD2-09B2856F6D84}" srcOrd="1" destOrd="0" presId="urn:microsoft.com/office/officeart/2009/3/layout/StepUpProcess"/>
    <dgm:cxn modelId="{6C7EF9D7-0144-F743-9264-D54D9CEAD423}" type="presParOf" srcId="{66D0227F-855B-C94A-916E-4DF5A6AC343D}" destId="{FF9705BB-5719-8441-9C19-BB88D14C133B}" srcOrd="2" destOrd="0" presId="urn:microsoft.com/office/officeart/2009/3/layout/StepUpProcess"/>
    <dgm:cxn modelId="{2023DF3C-5557-3740-96A0-6395E64AE7B0}" type="presParOf" srcId="{5E7629E0-050D-C944-9B3E-DAF61542C775}" destId="{E8C6866D-1698-8E46-B057-73026AEFA2B1}" srcOrd="1" destOrd="0" presId="urn:microsoft.com/office/officeart/2009/3/layout/StepUpProcess"/>
    <dgm:cxn modelId="{831BEBE1-FD52-1843-BBAA-B1CADE6A4B35}" type="presParOf" srcId="{E8C6866D-1698-8E46-B057-73026AEFA2B1}" destId="{7FE2FE5B-442A-2242-B059-664B908DC64D}" srcOrd="0" destOrd="0" presId="urn:microsoft.com/office/officeart/2009/3/layout/StepUpProcess"/>
    <dgm:cxn modelId="{A6336683-50DC-A647-B030-832D29F404A7}" type="presParOf" srcId="{5E7629E0-050D-C944-9B3E-DAF61542C775}" destId="{A1CC6DF0-DBC7-AC4B-A929-942C45CC2FD9}" srcOrd="2" destOrd="0" presId="urn:microsoft.com/office/officeart/2009/3/layout/StepUpProcess"/>
    <dgm:cxn modelId="{51BF24C1-59F2-4549-8BDA-131C157B47F6}" type="presParOf" srcId="{A1CC6DF0-DBC7-AC4B-A929-942C45CC2FD9}" destId="{E789ED68-B584-FA49-9DA1-938D68902827}" srcOrd="0" destOrd="0" presId="urn:microsoft.com/office/officeart/2009/3/layout/StepUpProcess"/>
    <dgm:cxn modelId="{F16EA261-F3D4-2040-8A10-8A9BFBACCF61}" type="presParOf" srcId="{A1CC6DF0-DBC7-AC4B-A929-942C45CC2FD9}" destId="{61903999-75F8-2046-A014-7ED5C9EDBF81}"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2EF31-EA52-244A-A926-88C6EEAB5C73}">
      <dsp:nvSpPr>
        <dsp:cNvPr id="0" name=""/>
        <dsp:cNvSpPr/>
      </dsp:nvSpPr>
      <dsp:spPr>
        <a:xfrm>
          <a:off x="342263" y="762"/>
          <a:ext cx="3685909" cy="2211545"/>
        </a:xfrm>
        <a:prstGeom prst="rect">
          <a:avLst/>
        </a:prstGeom>
        <a:gradFill rotWithShape="0">
          <a:gsLst>
            <a:gs pos="0">
              <a:schemeClr val="accent3">
                <a:hueOff val="0"/>
                <a:satOff val="0"/>
                <a:lumOff val="0"/>
                <a:alphaOff val="0"/>
                <a:shade val="40000"/>
                <a:alpha val="100000"/>
                <a:satMod val="150000"/>
                <a:lumMod val="100000"/>
              </a:schemeClr>
            </a:gs>
            <a:gs pos="100000">
              <a:schemeClr val="accent3">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smtClean="0">
              <a:solidFill>
                <a:schemeClr val="tx1"/>
              </a:solidFill>
            </a:rPr>
            <a:t>Refers to a processor chip that includes more than one kind of core</a:t>
          </a:r>
          <a:endParaRPr lang="en-US" sz="2200" kern="1200" dirty="0">
            <a:solidFill>
              <a:schemeClr val="tx1"/>
            </a:solidFill>
          </a:endParaRPr>
        </a:p>
      </dsp:txBody>
      <dsp:txXfrm>
        <a:off x="342263" y="762"/>
        <a:ext cx="3685909" cy="2211545"/>
      </dsp:txXfrm>
    </dsp:sp>
    <dsp:sp modelId="{93449B9B-8E15-5A4F-A49F-D80B79158E32}">
      <dsp:nvSpPr>
        <dsp:cNvPr id="0" name=""/>
        <dsp:cNvSpPr/>
      </dsp:nvSpPr>
      <dsp:spPr>
        <a:xfrm>
          <a:off x="4396763" y="762"/>
          <a:ext cx="3685909" cy="2211545"/>
        </a:xfrm>
        <a:prstGeom prst="rect">
          <a:avLst/>
        </a:prstGeom>
        <a:gradFill rotWithShape="0">
          <a:gsLst>
            <a:gs pos="0">
              <a:schemeClr val="accent3">
                <a:hueOff val="-3600000"/>
                <a:satOff val="0"/>
                <a:lumOff val="0"/>
                <a:alphaOff val="0"/>
                <a:shade val="40000"/>
                <a:alpha val="100000"/>
                <a:satMod val="150000"/>
                <a:lumMod val="100000"/>
              </a:schemeClr>
            </a:gs>
            <a:gs pos="100000">
              <a:schemeClr val="accent3">
                <a:hueOff val="-36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US" sz="2200" kern="1200" dirty="0" smtClean="0">
              <a:solidFill>
                <a:schemeClr val="tx1"/>
              </a:solidFill>
            </a:rPr>
            <a:t>The most prominent trend is the use of both CPUs and graphics processing units (GPUs) on the same chip</a:t>
          </a:r>
          <a:endParaRPr lang="en-US" sz="2200" kern="1200" dirty="0">
            <a:solidFill>
              <a:schemeClr val="tx1"/>
            </a:solidFill>
          </a:endParaRPr>
        </a:p>
        <a:p>
          <a:pPr marL="171450" lvl="1" indent="-171450" algn="l" defTabSz="755650" rtl="0">
            <a:lnSpc>
              <a:spcPct val="90000"/>
            </a:lnSpc>
            <a:spcBef>
              <a:spcPct val="0"/>
            </a:spcBef>
            <a:spcAft>
              <a:spcPct val="15000"/>
            </a:spcAft>
            <a:buChar char="••"/>
          </a:pPr>
          <a:r>
            <a:rPr lang="en-US" sz="1700" kern="1200" dirty="0" smtClean="0">
              <a:solidFill>
                <a:schemeClr val="tx1"/>
              </a:solidFill>
            </a:rPr>
            <a:t>This mix however presents issues of coordination and correctness</a:t>
          </a:r>
          <a:endParaRPr lang="en-US" sz="1700" kern="1200" dirty="0">
            <a:solidFill>
              <a:schemeClr val="tx1"/>
            </a:solidFill>
          </a:endParaRPr>
        </a:p>
      </dsp:txBody>
      <dsp:txXfrm>
        <a:off x="4396763" y="762"/>
        <a:ext cx="3685909" cy="2211545"/>
      </dsp:txXfrm>
    </dsp:sp>
    <dsp:sp modelId="{BE79DE2E-3F14-084E-A889-94C72B45EC8C}">
      <dsp:nvSpPr>
        <dsp:cNvPr id="0" name=""/>
        <dsp:cNvSpPr/>
      </dsp:nvSpPr>
      <dsp:spPr>
        <a:xfrm>
          <a:off x="342263" y="2580899"/>
          <a:ext cx="3685909" cy="2211545"/>
        </a:xfrm>
        <a:prstGeom prst="rect">
          <a:avLst/>
        </a:prstGeom>
        <a:gradFill rotWithShape="0">
          <a:gsLst>
            <a:gs pos="0">
              <a:schemeClr val="accent3">
                <a:hueOff val="-7200000"/>
                <a:satOff val="0"/>
                <a:lumOff val="0"/>
                <a:alphaOff val="0"/>
                <a:shade val="40000"/>
                <a:alpha val="100000"/>
                <a:satMod val="150000"/>
                <a:lumMod val="100000"/>
              </a:schemeClr>
            </a:gs>
            <a:gs pos="100000">
              <a:schemeClr val="accent3">
                <a:hueOff val="-72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smtClean="0">
              <a:solidFill>
                <a:schemeClr val="tx1"/>
              </a:solidFill>
            </a:rPr>
            <a:t>GPUs are characterized by the ability to support thousands of parallel execution trends</a:t>
          </a:r>
          <a:endParaRPr lang="en-US" sz="2200" kern="1200" dirty="0">
            <a:solidFill>
              <a:schemeClr val="tx1"/>
            </a:solidFill>
          </a:endParaRPr>
        </a:p>
      </dsp:txBody>
      <dsp:txXfrm>
        <a:off x="342263" y="2580899"/>
        <a:ext cx="3685909" cy="2211545"/>
      </dsp:txXfrm>
    </dsp:sp>
    <dsp:sp modelId="{2599F8AC-C0B3-404F-81D3-3BC0379FC446}">
      <dsp:nvSpPr>
        <dsp:cNvPr id="0" name=""/>
        <dsp:cNvSpPr/>
      </dsp:nvSpPr>
      <dsp:spPr>
        <a:xfrm>
          <a:off x="4396763" y="2580899"/>
          <a:ext cx="3685909" cy="2211545"/>
        </a:xfrm>
        <a:prstGeom prst="rect">
          <a:avLst/>
        </a:prstGeom>
        <a:gradFill rotWithShape="0">
          <a:gsLst>
            <a:gs pos="0">
              <a:schemeClr val="accent3">
                <a:hueOff val="-10800000"/>
                <a:satOff val="0"/>
                <a:lumOff val="0"/>
                <a:alphaOff val="0"/>
                <a:shade val="40000"/>
                <a:alpha val="100000"/>
                <a:satMod val="150000"/>
                <a:lumMod val="100000"/>
              </a:schemeClr>
            </a:gs>
            <a:gs pos="100000">
              <a:schemeClr val="accent3">
                <a:hueOff val="-108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smtClean="0">
              <a:solidFill>
                <a:schemeClr val="tx1"/>
              </a:solidFill>
            </a:rPr>
            <a:t>Thus, GPUs are well matched to applications that process large amounts of vector and matrix data</a:t>
          </a:r>
          <a:endParaRPr lang="en-US" sz="2200" kern="1200" dirty="0">
            <a:solidFill>
              <a:schemeClr val="tx1"/>
            </a:solidFill>
          </a:endParaRPr>
        </a:p>
      </dsp:txBody>
      <dsp:txXfrm>
        <a:off x="4396763" y="2580899"/>
        <a:ext cx="3685909" cy="22115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3014D-C406-AB44-8218-2E3A50431354}">
      <dsp:nvSpPr>
        <dsp:cNvPr id="0" name=""/>
        <dsp:cNvSpPr/>
      </dsp:nvSpPr>
      <dsp:spPr>
        <a:xfrm>
          <a:off x="0" y="293278"/>
          <a:ext cx="8274289" cy="20349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2177" tIns="395732" rIns="642177" bIns="135128" numCol="1" spcCol="1270" anchor="t" anchorCtr="0">
          <a:noAutofit/>
        </a:bodyPr>
        <a:lstStyle/>
        <a:p>
          <a:pPr marL="171450" lvl="1" indent="-171450" algn="l" defTabSz="844550" rtl="0">
            <a:lnSpc>
              <a:spcPct val="90000"/>
            </a:lnSpc>
            <a:spcBef>
              <a:spcPct val="0"/>
            </a:spcBef>
            <a:spcAft>
              <a:spcPct val="15000"/>
            </a:spcAft>
            <a:buChar char="••"/>
          </a:pPr>
          <a:r>
            <a:rPr lang="en-US" sz="1900" kern="1200" smtClean="0"/>
            <a:t>Masking of interrupts</a:t>
          </a:r>
          <a:endParaRPr lang="en-US" sz="1900" kern="1200"/>
        </a:p>
        <a:p>
          <a:pPr marL="171450" lvl="1" indent="-171450" algn="l" defTabSz="844550" rtl="0">
            <a:lnSpc>
              <a:spcPct val="90000"/>
            </a:lnSpc>
            <a:spcBef>
              <a:spcPct val="0"/>
            </a:spcBef>
            <a:spcAft>
              <a:spcPct val="15000"/>
            </a:spcAft>
            <a:buChar char="••"/>
          </a:pPr>
          <a:r>
            <a:rPr lang="en-US" sz="1900" kern="1200" dirty="0" smtClean="0"/>
            <a:t>Prioritization of the interrupts</a:t>
          </a:r>
          <a:endParaRPr lang="en-US" sz="1900" kern="1200" dirty="0"/>
        </a:p>
        <a:p>
          <a:pPr marL="171450" lvl="1" indent="-171450" algn="l" defTabSz="844550" rtl="0">
            <a:lnSpc>
              <a:spcPct val="90000"/>
            </a:lnSpc>
            <a:spcBef>
              <a:spcPct val="0"/>
            </a:spcBef>
            <a:spcAft>
              <a:spcPct val="15000"/>
            </a:spcAft>
            <a:buChar char="••"/>
          </a:pPr>
          <a:r>
            <a:rPr lang="en-US" sz="1900" kern="1200" smtClean="0"/>
            <a:t>Distribution of the interrupts to the target A15 cores</a:t>
          </a:r>
          <a:endParaRPr lang="en-US" sz="1900" kern="1200"/>
        </a:p>
        <a:p>
          <a:pPr marL="171450" lvl="1" indent="-171450" algn="l" defTabSz="844550" rtl="0">
            <a:lnSpc>
              <a:spcPct val="90000"/>
            </a:lnSpc>
            <a:spcBef>
              <a:spcPct val="0"/>
            </a:spcBef>
            <a:spcAft>
              <a:spcPct val="15000"/>
            </a:spcAft>
            <a:buChar char="••"/>
          </a:pPr>
          <a:r>
            <a:rPr lang="en-US" sz="1900" kern="1200" smtClean="0"/>
            <a:t>Tracking the status of interrupts</a:t>
          </a:r>
          <a:endParaRPr lang="en-US" sz="1900" kern="1200"/>
        </a:p>
        <a:p>
          <a:pPr marL="171450" lvl="1" indent="-171450" algn="l" defTabSz="844550" rtl="0">
            <a:lnSpc>
              <a:spcPct val="90000"/>
            </a:lnSpc>
            <a:spcBef>
              <a:spcPct val="0"/>
            </a:spcBef>
            <a:spcAft>
              <a:spcPct val="15000"/>
            </a:spcAft>
            <a:buChar char="••"/>
          </a:pPr>
          <a:r>
            <a:rPr lang="en-US" sz="1900" kern="1200" smtClean="0"/>
            <a:t>Generation of interrupts by software</a:t>
          </a:r>
          <a:endParaRPr lang="en-US" sz="1900" kern="1200"/>
        </a:p>
      </dsp:txBody>
      <dsp:txXfrm>
        <a:off x="0" y="293278"/>
        <a:ext cx="8274289" cy="2034900"/>
      </dsp:txXfrm>
    </dsp:sp>
    <dsp:sp modelId="{76F26A10-903B-9242-8063-A66AB4E1555F}">
      <dsp:nvSpPr>
        <dsp:cNvPr id="0" name=""/>
        <dsp:cNvSpPr/>
      </dsp:nvSpPr>
      <dsp:spPr>
        <a:xfrm>
          <a:off x="413714" y="12838"/>
          <a:ext cx="5792002" cy="560880"/>
        </a:xfrm>
        <a:prstGeom prst="roundRect">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8924" tIns="0" rIns="218924" bIns="0" numCol="1" spcCol="1270" anchor="ctr" anchorCtr="0">
          <a:noAutofit/>
        </a:bodyPr>
        <a:lstStyle/>
        <a:p>
          <a:pPr lvl="0" algn="l" defTabSz="844550" rtl="0">
            <a:lnSpc>
              <a:spcPct val="90000"/>
            </a:lnSpc>
            <a:spcBef>
              <a:spcPct val="0"/>
            </a:spcBef>
            <a:spcAft>
              <a:spcPct val="35000"/>
            </a:spcAft>
          </a:pPr>
          <a:r>
            <a:rPr lang="en-US" sz="1900" kern="1200" smtClean="0"/>
            <a:t>Generic interrupt controller (GIC) provides:</a:t>
          </a:r>
          <a:endParaRPr lang="en-US" sz="1900" kern="1200"/>
        </a:p>
      </dsp:txBody>
      <dsp:txXfrm>
        <a:off x="441094" y="40218"/>
        <a:ext cx="5737242" cy="506120"/>
      </dsp:txXfrm>
    </dsp:sp>
    <dsp:sp modelId="{CB61B1CA-7425-014B-B8D5-FB5BB5D63E91}">
      <dsp:nvSpPr>
        <dsp:cNvPr id="0" name=""/>
        <dsp:cNvSpPr/>
      </dsp:nvSpPr>
      <dsp:spPr>
        <a:xfrm>
          <a:off x="0" y="2711218"/>
          <a:ext cx="8274289" cy="25137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2177" tIns="395732" rIns="642177" bIns="135128" numCol="1" spcCol="1270" anchor="t" anchorCtr="0">
          <a:noAutofit/>
        </a:bodyPr>
        <a:lstStyle/>
        <a:p>
          <a:pPr marL="171450" lvl="1" indent="-171450" algn="l" defTabSz="844550" rtl="0">
            <a:lnSpc>
              <a:spcPct val="90000"/>
            </a:lnSpc>
            <a:spcBef>
              <a:spcPct val="0"/>
            </a:spcBef>
            <a:spcAft>
              <a:spcPct val="15000"/>
            </a:spcAft>
            <a:buChar char="••"/>
          </a:pPr>
          <a:r>
            <a:rPr lang="en-US" sz="1900" kern="1200" smtClean="0"/>
            <a:t>Is memory mapped</a:t>
          </a:r>
          <a:endParaRPr lang="en-US" sz="1900" kern="1200"/>
        </a:p>
        <a:p>
          <a:pPr marL="171450" lvl="1" indent="-171450" algn="l" defTabSz="844550" rtl="0">
            <a:lnSpc>
              <a:spcPct val="90000"/>
            </a:lnSpc>
            <a:spcBef>
              <a:spcPct val="0"/>
            </a:spcBef>
            <a:spcAft>
              <a:spcPct val="15000"/>
            </a:spcAft>
            <a:buChar char="••"/>
          </a:pPr>
          <a:r>
            <a:rPr lang="en-US" sz="1900" kern="1200" smtClean="0"/>
            <a:t>Is a single functional unit that is placed in the system alongside A15 cores</a:t>
          </a:r>
          <a:endParaRPr lang="en-US" sz="1900" kern="1200"/>
        </a:p>
        <a:p>
          <a:pPr marL="171450" lvl="1" indent="-171450" algn="l" defTabSz="844550" rtl="0">
            <a:lnSpc>
              <a:spcPct val="90000"/>
            </a:lnSpc>
            <a:spcBef>
              <a:spcPct val="0"/>
            </a:spcBef>
            <a:spcAft>
              <a:spcPct val="15000"/>
            </a:spcAft>
            <a:buChar char="••"/>
          </a:pPr>
          <a:r>
            <a:rPr lang="en-US" sz="1900" kern="1200" smtClean="0"/>
            <a:t>This enables the number of interrupts supported in the system to be independent of the A15 core design</a:t>
          </a:r>
          <a:endParaRPr lang="en-US" sz="1900" kern="1200"/>
        </a:p>
        <a:p>
          <a:pPr marL="171450" lvl="1" indent="-171450" algn="l" defTabSz="844550" rtl="0">
            <a:lnSpc>
              <a:spcPct val="90000"/>
            </a:lnSpc>
            <a:spcBef>
              <a:spcPct val="0"/>
            </a:spcBef>
            <a:spcAft>
              <a:spcPct val="15000"/>
            </a:spcAft>
            <a:buChar char="••"/>
          </a:pPr>
          <a:r>
            <a:rPr lang="en-US" sz="1900" kern="1200" smtClean="0"/>
            <a:t>Is accessed by the A15 cores using a private interface through the SCU</a:t>
          </a:r>
          <a:endParaRPr lang="en-US" sz="1900" kern="1200"/>
        </a:p>
      </dsp:txBody>
      <dsp:txXfrm>
        <a:off x="0" y="2711218"/>
        <a:ext cx="8274289" cy="2513700"/>
      </dsp:txXfrm>
    </dsp:sp>
    <dsp:sp modelId="{D48730F7-2E44-7F4C-B8FA-CCA4EF35A968}">
      <dsp:nvSpPr>
        <dsp:cNvPr id="0" name=""/>
        <dsp:cNvSpPr/>
      </dsp:nvSpPr>
      <dsp:spPr>
        <a:xfrm>
          <a:off x="413714" y="2430778"/>
          <a:ext cx="5792002" cy="560880"/>
        </a:xfrm>
        <a:prstGeom prst="roundRect">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8924" tIns="0" rIns="218924" bIns="0" numCol="1" spcCol="1270" anchor="ctr" anchorCtr="0">
          <a:noAutofit/>
        </a:bodyPr>
        <a:lstStyle/>
        <a:p>
          <a:pPr lvl="0" algn="l" defTabSz="844550" rtl="0">
            <a:lnSpc>
              <a:spcPct val="90000"/>
            </a:lnSpc>
            <a:spcBef>
              <a:spcPct val="0"/>
            </a:spcBef>
            <a:spcAft>
              <a:spcPct val="35000"/>
            </a:spcAft>
          </a:pPr>
          <a:r>
            <a:rPr lang="en-US" sz="1900" kern="1200" smtClean="0"/>
            <a:t>GIC</a:t>
          </a:r>
          <a:endParaRPr lang="en-US" sz="1900" kern="1200"/>
        </a:p>
      </dsp:txBody>
      <dsp:txXfrm>
        <a:off x="441094" y="2458158"/>
        <a:ext cx="5737242" cy="50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8FE9E8-A3D3-5C4E-AEA1-F555792F569F}">
      <dsp:nvSpPr>
        <dsp:cNvPr id="0" name=""/>
        <dsp:cNvSpPr/>
      </dsp:nvSpPr>
      <dsp:spPr>
        <a:xfrm rot="5400000">
          <a:off x="739128" y="264603"/>
          <a:ext cx="2138368" cy="3558197"/>
        </a:xfrm>
        <a:prstGeom prst="corner">
          <a:avLst>
            <a:gd name="adj1" fmla="val 16120"/>
            <a:gd name="adj2" fmla="val 16110"/>
          </a:avLst>
        </a:prstGeom>
        <a:gradFill rotWithShape="0">
          <a:gsLst>
            <a:gs pos="0">
              <a:schemeClr val="accent3">
                <a:shade val="80000"/>
                <a:hueOff val="0"/>
                <a:satOff val="0"/>
                <a:lumOff val="0"/>
                <a:alphaOff val="0"/>
                <a:shade val="40000"/>
                <a:alpha val="100000"/>
                <a:satMod val="150000"/>
                <a:lumMod val="100000"/>
              </a:schemeClr>
            </a:gs>
            <a:gs pos="100000">
              <a:schemeClr val="accent3">
                <a:shade val="80000"/>
                <a:hueOff val="0"/>
                <a:satOff val="0"/>
                <a:lumOff val="0"/>
                <a:alphaOff val="0"/>
                <a:tint val="70000"/>
                <a:shade val="100000"/>
                <a:alpha val="100000"/>
                <a:satMod val="200000"/>
                <a:lumMod val="100000"/>
              </a:schemeClr>
            </a:gs>
          </a:gsLst>
          <a:lin ang="5400000" scaled="1"/>
        </a:gradFill>
        <a:ln w="12700" cap="flat" cmpd="sng" algn="ctr">
          <a:solidFill>
            <a:schemeClr val="accent3">
              <a:shade val="80000"/>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BE5B8B3-45F4-8D4D-9DD2-09B2856F6D84}">
      <dsp:nvSpPr>
        <dsp:cNvPr id="0" name=""/>
        <dsp:cNvSpPr/>
      </dsp:nvSpPr>
      <dsp:spPr>
        <a:xfrm>
          <a:off x="382181" y="1327737"/>
          <a:ext cx="3212360" cy="28158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rtl="0">
            <a:lnSpc>
              <a:spcPct val="90000"/>
            </a:lnSpc>
            <a:spcBef>
              <a:spcPct val="0"/>
            </a:spcBef>
            <a:spcAft>
              <a:spcPct val="35000"/>
            </a:spcAft>
          </a:pPr>
          <a:r>
            <a:rPr lang="en-US" sz="1900" kern="1200" smtClean="0"/>
            <a:t>Designed to satisfy two functional requirements:</a:t>
          </a:r>
          <a:endParaRPr lang="en-US" sz="1900" kern="1200"/>
        </a:p>
        <a:p>
          <a:pPr marL="114300" lvl="1" indent="-114300" algn="l" defTabSz="666750" rtl="0">
            <a:lnSpc>
              <a:spcPct val="90000"/>
            </a:lnSpc>
            <a:spcBef>
              <a:spcPct val="0"/>
            </a:spcBef>
            <a:spcAft>
              <a:spcPct val="15000"/>
            </a:spcAft>
            <a:buChar char="••"/>
          </a:pPr>
          <a:r>
            <a:rPr lang="en-US" sz="1500" kern="1200" smtClean="0"/>
            <a:t>Provide a means of routing an interrupt request to a single CPU or multiple CPUs as required</a:t>
          </a:r>
          <a:endParaRPr lang="en-US" sz="1500" kern="1200"/>
        </a:p>
        <a:p>
          <a:pPr marL="114300" lvl="1" indent="-114300" algn="l" defTabSz="666750" rtl="0">
            <a:lnSpc>
              <a:spcPct val="90000"/>
            </a:lnSpc>
            <a:spcBef>
              <a:spcPct val="0"/>
            </a:spcBef>
            <a:spcAft>
              <a:spcPct val="15000"/>
            </a:spcAft>
            <a:buChar char="••"/>
          </a:pPr>
          <a:r>
            <a:rPr lang="en-US" sz="1500" kern="1200" smtClean="0"/>
            <a:t>Provide a means of interprocessor communication so that a thread on one CPU can cause activity by a thread on another CPU</a:t>
          </a:r>
          <a:endParaRPr lang="en-US" sz="1500" kern="1200"/>
        </a:p>
      </dsp:txBody>
      <dsp:txXfrm>
        <a:off x="382181" y="1327737"/>
        <a:ext cx="3212360" cy="2815822"/>
      </dsp:txXfrm>
    </dsp:sp>
    <dsp:sp modelId="{FF9705BB-5719-8441-9C19-BB88D14C133B}">
      <dsp:nvSpPr>
        <dsp:cNvPr id="0" name=""/>
        <dsp:cNvSpPr/>
      </dsp:nvSpPr>
      <dsp:spPr>
        <a:xfrm>
          <a:off x="2988436" y="2645"/>
          <a:ext cx="606105" cy="606105"/>
        </a:xfrm>
        <a:prstGeom prst="triangle">
          <a:avLst>
            <a:gd name="adj" fmla="val 100000"/>
          </a:avLst>
        </a:prstGeom>
        <a:gradFill rotWithShape="0">
          <a:gsLst>
            <a:gs pos="0">
              <a:schemeClr val="accent3">
                <a:shade val="80000"/>
                <a:hueOff val="0"/>
                <a:satOff val="-2446"/>
                <a:lumOff val="12719"/>
                <a:alphaOff val="0"/>
                <a:shade val="40000"/>
                <a:alpha val="100000"/>
                <a:satMod val="150000"/>
                <a:lumMod val="100000"/>
              </a:schemeClr>
            </a:gs>
            <a:gs pos="100000">
              <a:schemeClr val="accent3">
                <a:shade val="80000"/>
                <a:hueOff val="0"/>
                <a:satOff val="-2446"/>
                <a:lumOff val="12719"/>
                <a:alphaOff val="0"/>
                <a:tint val="70000"/>
                <a:shade val="100000"/>
                <a:alpha val="100000"/>
                <a:satMod val="200000"/>
                <a:lumMod val="100000"/>
              </a:schemeClr>
            </a:gs>
          </a:gsLst>
          <a:lin ang="5400000" scaled="1"/>
        </a:gradFill>
        <a:ln w="12700" cap="flat" cmpd="sng" algn="ctr">
          <a:solidFill>
            <a:schemeClr val="accent3">
              <a:shade val="80000"/>
              <a:hueOff val="0"/>
              <a:satOff val="-2446"/>
              <a:lumOff val="12719"/>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789ED68-B584-FA49-9DA1-938D68902827}">
      <dsp:nvSpPr>
        <dsp:cNvPr id="0" name=""/>
        <dsp:cNvSpPr/>
      </dsp:nvSpPr>
      <dsp:spPr>
        <a:xfrm rot="5400000">
          <a:off x="4671685" y="-708511"/>
          <a:ext cx="2138368" cy="3558197"/>
        </a:xfrm>
        <a:prstGeom prst="corner">
          <a:avLst>
            <a:gd name="adj1" fmla="val 16120"/>
            <a:gd name="adj2" fmla="val 16110"/>
          </a:avLst>
        </a:prstGeom>
        <a:gradFill rotWithShape="0">
          <a:gsLst>
            <a:gs pos="0">
              <a:schemeClr val="accent3">
                <a:shade val="80000"/>
                <a:hueOff val="0"/>
                <a:satOff val="-4892"/>
                <a:lumOff val="25437"/>
                <a:alphaOff val="0"/>
                <a:shade val="40000"/>
                <a:alpha val="100000"/>
                <a:satMod val="150000"/>
                <a:lumMod val="100000"/>
              </a:schemeClr>
            </a:gs>
            <a:gs pos="100000">
              <a:schemeClr val="accent3">
                <a:shade val="80000"/>
                <a:hueOff val="0"/>
                <a:satOff val="-4892"/>
                <a:lumOff val="25437"/>
                <a:alphaOff val="0"/>
                <a:tint val="70000"/>
                <a:shade val="100000"/>
                <a:alpha val="100000"/>
                <a:satMod val="200000"/>
                <a:lumMod val="100000"/>
              </a:schemeClr>
            </a:gs>
          </a:gsLst>
          <a:lin ang="5400000" scaled="1"/>
        </a:gradFill>
        <a:ln w="12700" cap="flat" cmpd="sng" algn="ctr">
          <a:solidFill>
            <a:schemeClr val="accent3">
              <a:shade val="80000"/>
              <a:hueOff val="0"/>
              <a:satOff val="-4892"/>
              <a:lumOff val="25437"/>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61903999-75F8-2046-A014-7ED5C9EDBF81}">
      <dsp:nvSpPr>
        <dsp:cNvPr id="0" name=""/>
        <dsp:cNvSpPr/>
      </dsp:nvSpPr>
      <dsp:spPr>
        <a:xfrm>
          <a:off x="4314738" y="354622"/>
          <a:ext cx="3212360" cy="28158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rtl="0">
            <a:lnSpc>
              <a:spcPct val="90000"/>
            </a:lnSpc>
            <a:spcBef>
              <a:spcPct val="0"/>
            </a:spcBef>
            <a:spcAft>
              <a:spcPct val="35000"/>
            </a:spcAft>
          </a:pPr>
          <a:r>
            <a:rPr lang="en-US" sz="1900" kern="1200" smtClean="0"/>
            <a:t>Can route an interrupt to one or more CPUs in the following three ways:</a:t>
          </a:r>
          <a:endParaRPr lang="en-US" sz="1900" kern="1200"/>
        </a:p>
        <a:p>
          <a:pPr marL="114300" lvl="1" indent="-114300" algn="l" defTabSz="666750" rtl="0">
            <a:lnSpc>
              <a:spcPct val="90000"/>
            </a:lnSpc>
            <a:spcBef>
              <a:spcPct val="0"/>
            </a:spcBef>
            <a:spcAft>
              <a:spcPct val="15000"/>
            </a:spcAft>
            <a:buChar char="••"/>
          </a:pPr>
          <a:r>
            <a:rPr lang="en-US" sz="1500" kern="1200" smtClean="0"/>
            <a:t>An interrupt can be directed to a specific processor only</a:t>
          </a:r>
          <a:endParaRPr lang="en-US" sz="1500" kern="1200"/>
        </a:p>
        <a:p>
          <a:pPr marL="114300" lvl="1" indent="-114300" algn="l" defTabSz="666750" rtl="0">
            <a:lnSpc>
              <a:spcPct val="90000"/>
            </a:lnSpc>
            <a:spcBef>
              <a:spcPct val="0"/>
            </a:spcBef>
            <a:spcAft>
              <a:spcPct val="15000"/>
            </a:spcAft>
            <a:buChar char="••"/>
          </a:pPr>
          <a:r>
            <a:rPr lang="en-US" sz="1500" kern="1200" smtClean="0"/>
            <a:t>An interrupt can be directed to a defined group of processors</a:t>
          </a:r>
          <a:endParaRPr lang="en-US" sz="1500" kern="1200"/>
        </a:p>
        <a:p>
          <a:pPr marL="114300" lvl="1" indent="-114300" algn="l" defTabSz="666750" rtl="0">
            <a:lnSpc>
              <a:spcPct val="90000"/>
            </a:lnSpc>
            <a:spcBef>
              <a:spcPct val="0"/>
            </a:spcBef>
            <a:spcAft>
              <a:spcPct val="15000"/>
            </a:spcAft>
            <a:buChar char="••"/>
          </a:pPr>
          <a:r>
            <a:rPr lang="en-US" sz="1500" kern="1200" smtClean="0"/>
            <a:t>An interrupt can be directed to all processors</a:t>
          </a:r>
          <a:endParaRPr lang="en-US" sz="1500" kern="1200"/>
        </a:p>
      </dsp:txBody>
      <dsp:txXfrm>
        <a:off x="4314738" y="354622"/>
        <a:ext cx="3212360" cy="281582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6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11366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11366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endParaRPr lang="en-US" dirty="0"/>
          </a:p>
        </p:txBody>
      </p:sp>
      <p:sp>
        <p:nvSpPr>
          <p:cNvPr id="11366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70CA0992-732E-AD45-BA3D-087C00A04B97}" type="slidenum">
              <a:rPr lang="en-US"/>
              <a:pPr/>
              <a:t>‹#›</a:t>
            </a:fld>
            <a:endParaRPr lang="en-US" dirty="0"/>
          </a:p>
        </p:txBody>
      </p:sp>
    </p:spTree>
    <p:extLst>
      <p:ext uri="{BB962C8B-B14F-4D97-AF65-F5344CB8AC3E}">
        <p14:creationId xmlns:p14="http://schemas.microsoft.com/office/powerpoint/2010/main" val="107188280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11264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11264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1264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264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endParaRPr lang="en-US" dirty="0"/>
          </a:p>
        </p:txBody>
      </p:sp>
      <p:sp>
        <p:nvSpPr>
          <p:cNvPr id="11264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D11A89E7-D91F-474F-9C5E-C4DFBE1BE310}" type="slidenum">
              <a:rPr lang="en-US"/>
              <a:pPr/>
              <a:t>‹#›</a:t>
            </a:fld>
            <a:endParaRPr lang="en-US" dirty="0"/>
          </a:p>
        </p:txBody>
      </p:sp>
    </p:spTree>
    <p:extLst>
      <p:ext uri="{BB962C8B-B14F-4D97-AF65-F5344CB8AC3E}">
        <p14:creationId xmlns:p14="http://schemas.microsoft.com/office/powerpoint/2010/main" val="367688677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84"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C1486A-64A2-174A-9561-2035EFB54CD6}" type="slidenum">
              <a:rPr lang="en-US"/>
              <a:pPr/>
              <a:t>1</a:t>
            </a:fld>
            <a:endParaRPr lang="en-US" dirty="0"/>
          </a:p>
        </p:txBody>
      </p:sp>
      <p:sp>
        <p:nvSpPr>
          <p:cNvPr id="52226" name="Rectangle 2050"/>
          <p:cNvSpPr>
            <a:spLocks noGrp="1" noRot="1" noChangeAspect="1" noChangeArrowheads="1" noTextEdit="1"/>
          </p:cNvSpPr>
          <p:nvPr>
            <p:ph type="sldImg"/>
          </p:nvPr>
        </p:nvSpPr>
        <p:spPr>
          <a:ln/>
        </p:spPr>
      </p:sp>
      <p:sp>
        <p:nvSpPr>
          <p:cNvPr id="52227" name="Rectangle 2051"/>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10" charset="0"/>
              </a:rPr>
              <a:t>Lecture slides prepared for “Computer Organization</a:t>
            </a:r>
            <a:r>
              <a:rPr lang="en-US" baseline="0" dirty="0" smtClean="0">
                <a:latin typeface="Times New Roman" pitchFamily="-110" charset="0"/>
              </a:rPr>
              <a:t> and Architecture</a:t>
            </a:r>
            <a:r>
              <a:rPr lang="en-US" dirty="0" smtClean="0">
                <a:latin typeface="Times New Roman" pitchFamily="-110" charset="0"/>
              </a:rPr>
              <a:t>”, </a:t>
            </a:r>
            <a:r>
              <a:rPr lang="en-US" dirty="0" smtClean="0">
                <a:latin typeface="Times New Roman" pitchFamily="-110" charset="0"/>
              </a:rPr>
              <a:t>10/</a:t>
            </a:r>
            <a:r>
              <a:rPr lang="en-US" dirty="0" smtClean="0">
                <a:latin typeface="Times New Roman" pitchFamily="-110" charset="0"/>
              </a:rPr>
              <a:t>e, by William Stallings, Chapter 18 “Multicore</a:t>
            </a:r>
            <a:r>
              <a:rPr lang="en-US" baseline="0" dirty="0" smtClean="0">
                <a:latin typeface="Times New Roman" pitchFamily="-110" charset="0"/>
              </a:rPr>
              <a:t> Computers</a:t>
            </a:r>
            <a:r>
              <a:rPr lang="en-US" dirty="0" smtClean="0">
                <a:latin typeface="Times New Roman" pitchFamily="-110" charset="0"/>
              </a:rPr>
              <a:t>”.</a:t>
            </a:r>
            <a:endParaRPr lang="en-AU" dirty="0" smtClean="0">
              <a:latin typeface="Times New Roman" pitchFamily="-110" charset="0"/>
            </a:endParaRPr>
          </a:p>
          <a:p>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A typical case for the use of multiple cores is a chip with multiple identical</a:t>
            </a:r>
          </a:p>
          <a:p>
            <a:r>
              <a:rPr lang="en-US" sz="1200" b="0" i="0" u="none" strike="noStrike" kern="1200" baseline="0" dirty="0" smtClean="0">
                <a:solidFill>
                  <a:schemeClr val="tx1"/>
                </a:solidFill>
                <a:latin typeface="Times New Roman" pitchFamily="-84" charset="0"/>
                <a:ea typeface="+mn-ea"/>
                <a:cs typeface="+mn-cs"/>
              </a:rPr>
              <a:t>cores, known as homogenous multicore organization . To achieve better results, in</a:t>
            </a:r>
          </a:p>
          <a:p>
            <a:r>
              <a:rPr lang="en-US" sz="1200" b="0" i="0" u="none" strike="noStrike" kern="1200" baseline="0" dirty="0" smtClean="0">
                <a:solidFill>
                  <a:schemeClr val="tx1"/>
                </a:solidFill>
                <a:latin typeface="Times New Roman" pitchFamily="-84" charset="0"/>
                <a:ea typeface="+mn-ea"/>
                <a:cs typeface="+mn-cs"/>
              </a:rPr>
              <a:t>terms of performance and/or power consumption, an increasingly popular design</a:t>
            </a:r>
          </a:p>
          <a:p>
            <a:r>
              <a:rPr lang="en-US" sz="1200" b="0" i="0" u="none" strike="noStrike" kern="1200" baseline="0" dirty="0" smtClean="0">
                <a:solidFill>
                  <a:schemeClr val="tx1"/>
                </a:solidFill>
                <a:latin typeface="Times New Roman" pitchFamily="-84" charset="0"/>
                <a:ea typeface="+mn-ea"/>
                <a:cs typeface="+mn-cs"/>
              </a:rPr>
              <a:t>choice is heterogeneous multicore organization , which refers to a processor chip</a:t>
            </a:r>
          </a:p>
          <a:p>
            <a:r>
              <a:rPr lang="en-US" sz="1200" b="0" i="0" u="none" strike="noStrike" kern="1200" baseline="0" dirty="0" smtClean="0">
                <a:solidFill>
                  <a:schemeClr val="tx1"/>
                </a:solidFill>
                <a:latin typeface="Times New Roman" pitchFamily="-84" charset="0"/>
                <a:ea typeface="+mn-ea"/>
                <a:cs typeface="+mn-cs"/>
              </a:rPr>
              <a:t>that includes more than one kind of core. In this section, we look at two approaches</a:t>
            </a:r>
          </a:p>
          <a:p>
            <a:r>
              <a:rPr lang="en-US" sz="1200" b="0" i="0" u="none" strike="noStrike" kern="1200" baseline="0" dirty="0" smtClean="0">
                <a:solidFill>
                  <a:schemeClr val="tx1"/>
                </a:solidFill>
                <a:latin typeface="Times New Roman" pitchFamily="-84" charset="0"/>
                <a:ea typeface="+mn-ea"/>
                <a:cs typeface="+mn-cs"/>
              </a:rPr>
              <a:t>to heterogeneous multicore organization.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approach that has received the most industry attention is the use of cores that</a:t>
            </a:r>
          </a:p>
          <a:p>
            <a:r>
              <a:rPr lang="en-US" sz="1200" b="0" i="0" u="none" strike="noStrike" kern="1200" baseline="0" dirty="0" smtClean="0">
                <a:solidFill>
                  <a:schemeClr val="tx1"/>
                </a:solidFill>
                <a:latin typeface="Times New Roman" pitchFamily="-84" charset="0"/>
                <a:ea typeface="+mn-ea"/>
                <a:cs typeface="+mn-cs"/>
              </a:rPr>
              <a:t>have distinct ISAs. Typically, this involves mixing conventional cores, referred to in</a:t>
            </a:r>
          </a:p>
          <a:p>
            <a:r>
              <a:rPr lang="en-US" sz="1200" b="0" i="0" u="none" strike="noStrike" kern="1200" baseline="0" dirty="0" smtClean="0">
                <a:solidFill>
                  <a:schemeClr val="tx1"/>
                </a:solidFill>
                <a:latin typeface="Times New Roman" pitchFamily="-84" charset="0"/>
                <a:ea typeface="+mn-ea"/>
                <a:cs typeface="+mn-cs"/>
              </a:rPr>
              <a:t>this context as CPUs, with specialized cores optimized for certain types of data or</a:t>
            </a:r>
          </a:p>
          <a:p>
            <a:r>
              <a:rPr lang="en-US" sz="1200" b="0" i="0" u="none" strike="noStrike" kern="1200" baseline="0" dirty="0" smtClean="0">
                <a:solidFill>
                  <a:schemeClr val="tx1"/>
                </a:solidFill>
                <a:latin typeface="Times New Roman" pitchFamily="-84" charset="0"/>
                <a:ea typeface="+mn-ea"/>
                <a:cs typeface="+mn-cs"/>
              </a:rPr>
              <a:t>applications. Most often, the additional cores are optimized to deal with vector and</a:t>
            </a:r>
          </a:p>
          <a:p>
            <a:r>
              <a:rPr lang="en-US" sz="1200" b="0" i="0" u="none" strike="noStrike" kern="1200" baseline="0" dirty="0" smtClean="0">
                <a:solidFill>
                  <a:schemeClr val="tx1"/>
                </a:solidFill>
                <a:latin typeface="Times New Roman" pitchFamily="-84" charset="0"/>
                <a:ea typeface="+mn-ea"/>
                <a:cs typeface="+mn-cs"/>
              </a:rPr>
              <a:t>matrix data processing.</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most prominent trend in terms of heterogeneous</a:t>
            </a:r>
          </a:p>
          <a:p>
            <a:r>
              <a:rPr lang="en-US" sz="1200" b="0" i="0" u="none" strike="noStrike" kern="1200" baseline="0" dirty="0" smtClean="0">
                <a:solidFill>
                  <a:schemeClr val="tx1"/>
                </a:solidFill>
                <a:latin typeface="Times New Roman" pitchFamily="-84" charset="0"/>
                <a:ea typeface="+mn-ea"/>
                <a:cs typeface="+mn-cs"/>
              </a:rPr>
              <a:t>multicore design is the use of both CPUs and graphics processing units (GPUs)</a:t>
            </a:r>
          </a:p>
          <a:p>
            <a:r>
              <a:rPr lang="en-US" sz="1200" b="0" i="0" u="none" strike="noStrike" kern="1200" baseline="0" dirty="0" smtClean="0">
                <a:solidFill>
                  <a:schemeClr val="tx1"/>
                </a:solidFill>
                <a:latin typeface="Times New Roman" pitchFamily="-84" charset="0"/>
                <a:ea typeface="+mn-ea"/>
                <a:cs typeface="+mn-cs"/>
              </a:rPr>
              <a:t>on the same chip. GPUs are discussed in detail in the following chapter. Briefly,</a:t>
            </a:r>
          </a:p>
          <a:p>
            <a:r>
              <a:rPr lang="en-US" sz="1200" b="0" i="0" u="none" strike="noStrike" kern="1200" baseline="0" dirty="0" smtClean="0">
                <a:solidFill>
                  <a:schemeClr val="tx1"/>
                </a:solidFill>
                <a:latin typeface="Times New Roman" pitchFamily="-84" charset="0"/>
                <a:ea typeface="+mn-ea"/>
                <a:cs typeface="+mn-cs"/>
              </a:rPr>
              <a:t>GPUs are characterized by the ability to support thousands of parallel execution</a:t>
            </a:r>
          </a:p>
          <a:p>
            <a:r>
              <a:rPr lang="en-US" sz="1200" b="0" i="0" u="none" strike="noStrike" kern="1200" baseline="0" dirty="0" smtClean="0">
                <a:solidFill>
                  <a:schemeClr val="tx1"/>
                </a:solidFill>
                <a:latin typeface="Times New Roman" pitchFamily="-84" charset="0"/>
                <a:ea typeface="+mn-ea"/>
                <a:cs typeface="+mn-cs"/>
              </a:rPr>
              <a:t>threads. Thus, GPUs are well matched to applications that process large amounts</a:t>
            </a:r>
          </a:p>
          <a:p>
            <a:r>
              <a:rPr lang="en-US" sz="1200" b="0" i="0" u="none" strike="noStrike" kern="1200" baseline="0" dirty="0" smtClean="0">
                <a:solidFill>
                  <a:schemeClr val="tx1"/>
                </a:solidFill>
                <a:latin typeface="Times New Roman" pitchFamily="-84" charset="0"/>
                <a:ea typeface="+mn-ea"/>
                <a:cs typeface="+mn-cs"/>
              </a:rPr>
              <a:t> of vector and matrix data. Initially aimed at improving the performance of graphics</a:t>
            </a:r>
          </a:p>
          <a:p>
            <a:r>
              <a:rPr lang="en-US" sz="1200" b="0" i="0" u="none" strike="noStrike" kern="1200" baseline="0" dirty="0" smtClean="0">
                <a:solidFill>
                  <a:schemeClr val="tx1"/>
                </a:solidFill>
                <a:latin typeface="Times New Roman" pitchFamily="-84" charset="0"/>
                <a:ea typeface="+mn-ea"/>
                <a:cs typeface="+mn-cs"/>
              </a:rPr>
              <a:t>applications, thanks to easy-to-adopt programming models such as CUDA</a:t>
            </a:r>
          </a:p>
          <a:p>
            <a:r>
              <a:rPr lang="en-US" sz="1200" b="0" i="0" u="none" strike="noStrike" kern="1200" baseline="0" dirty="0" smtClean="0">
                <a:solidFill>
                  <a:schemeClr val="tx1"/>
                </a:solidFill>
                <a:latin typeface="Times New Roman" pitchFamily="-84" charset="0"/>
                <a:ea typeface="+mn-ea"/>
                <a:cs typeface="+mn-cs"/>
              </a:rPr>
              <a:t>(Compute Unified Device Architecture), these new processors are increasingly</a:t>
            </a:r>
          </a:p>
          <a:p>
            <a:r>
              <a:rPr lang="en-US" sz="1200" b="0" i="0" u="none" strike="noStrike" kern="1200" baseline="0" dirty="0" smtClean="0">
                <a:solidFill>
                  <a:schemeClr val="tx1"/>
                </a:solidFill>
                <a:latin typeface="Times New Roman" pitchFamily="-84" charset="0"/>
                <a:ea typeface="+mn-ea"/>
                <a:cs typeface="+mn-cs"/>
              </a:rPr>
              <a:t>being applied to improve the performance of general-purpose and scientific</a:t>
            </a:r>
          </a:p>
          <a:p>
            <a:r>
              <a:rPr lang="en-US" sz="1200" b="0" i="0" u="none" strike="noStrike" kern="1200" baseline="0" dirty="0" smtClean="0">
                <a:solidFill>
                  <a:schemeClr val="tx1"/>
                </a:solidFill>
                <a:latin typeface="Times New Roman" pitchFamily="-84" charset="0"/>
                <a:ea typeface="+mn-ea"/>
                <a:cs typeface="+mn-cs"/>
              </a:rPr>
              <a:t>applications that involve large numbers of repetitive operations on structured data.</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To deal with the diversity of target applications in today’s computing environment,</a:t>
            </a:r>
          </a:p>
          <a:p>
            <a:r>
              <a:rPr lang="en-US" sz="1200" b="0" i="0" u="none" strike="noStrike" kern="1200" baseline="0" dirty="0" smtClean="0">
                <a:solidFill>
                  <a:schemeClr val="tx1"/>
                </a:solidFill>
                <a:latin typeface="Times New Roman" pitchFamily="-84" charset="0"/>
                <a:ea typeface="+mn-ea"/>
                <a:cs typeface="+mn-cs"/>
              </a:rPr>
              <a:t>multicore containing both GPUs and CPUs has the potential to enhance performance.</a:t>
            </a:r>
          </a:p>
          <a:p>
            <a:r>
              <a:rPr lang="en-US" sz="1200" b="0" i="0" u="none" strike="noStrike" kern="1200" baseline="0" dirty="0" smtClean="0">
                <a:solidFill>
                  <a:schemeClr val="tx1"/>
                </a:solidFill>
                <a:latin typeface="Times New Roman" pitchFamily="-84" charset="0"/>
                <a:ea typeface="+mn-ea"/>
                <a:cs typeface="+mn-cs"/>
              </a:rPr>
              <a:t>This heterogeneous mix, however, presents issues of coordination and</a:t>
            </a:r>
          </a:p>
          <a:p>
            <a:r>
              <a:rPr lang="en-US" sz="1200" b="0" i="0" u="none" strike="noStrike" kern="1200" baseline="0" dirty="0" smtClean="0">
                <a:solidFill>
                  <a:schemeClr val="tx1"/>
                </a:solidFill>
                <a:latin typeface="Times New Roman" pitchFamily="-84" charset="0"/>
                <a:ea typeface="+mn-ea"/>
                <a:cs typeface="+mn-cs"/>
              </a:rPr>
              <a:t>correctness.</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10</a:t>
            </a:fld>
            <a:endParaRPr lang="en-US" dirty="0"/>
          </a:p>
        </p:txBody>
      </p:sp>
    </p:spTree>
    <p:extLst>
      <p:ext uri="{BB962C8B-B14F-4D97-AF65-F5344CB8AC3E}">
        <p14:creationId xmlns:p14="http://schemas.microsoft.com/office/powerpoint/2010/main" val="1851515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Figure 18.7 is a typical multicore processor organization. Multiple CPUs and</a:t>
            </a:r>
          </a:p>
          <a:p>
            <a:r>
              <a:rPr lang="en-US" sz="1200" b="0" i="0" u="none" strike="noStrike" kern="1200" baseline="0" dirty="0" smtClean="0">
                <a:solidFill>
                  <a:schemeClr val="tx1"/>
                </a:solidFill>
                <a:latin typeface="Times New Roman" pitchFamily="-84" charset="0"/>
                <a:ea typeface="+mn-ea"/>
                <a:cs typeface="+mn-cs"/>
              </a:rPr>
              <a:t>GPUs share on-chip resources, such as the last-level</a:t>
            </a:r>
          </a:p>
          <a:p>
            <a:r>
              <a:rPr lang="en-US" sz="1200" b="0" i="0" u="none" strike="noStrike" kern="1200" baseline="0" dirty="0" smtClean="0">
                <a:solidFill>
                  <a:schemeClr val="tx1"/>
                </a:solidFill>
                <a:latin typeface="Times New Roman" pitchFamily="-84" charset="0"/>
                <a:ea typeface="+mn-ea"/>
                <a:cs typeface="+mn-cs"/>
              </a:rPr>
              <a:t>cache (LLC), interconnection network, and memory controllers. Most critical is the </a:t>
            </a:r>
          </a:p>
          <a:p>
            <a:r>
              <a:rPr lang="en-US" sz="1200" b="0" i="0" u="none" strike="noStrike" kern="1200" baseline="0" dirty="0" smtClean="0">
                <a:solidFill>
                  <a:schemeClr val="tx1"/>
                </a:solidFill>
                <a:latin typeface="Times New Roman" pitchFamily="-84" charset="0"/>
                <a:ea typeface="+mn-ea"/>
                <a:cs typeface="+mn-cs"/>
              </a:rPr>
              <a:t>way in which cache management policies provide effective sharing of the LLC. </a:t>
            </a:r>
          </a:p>
          <a:p>
            <a:r>
              <a:rPr lang="en-US" sz="1200" b="0" i="0" u="none" strike="noStrike" kern="1200" baseline="0" dirty="0" smtClean="0">
                <a:solidFill>
                  <a:schemeClr val="tx1"/>
                </a:solidFill>
                <a:latin typeface="Times New Roman" pitchFamily="-84" charset="0"/>
                <a:ea typeface="+mn-ea"/>
                <a:cs typeface="+mn-cs"/>
              </a:rPr>
              <a:t>The differences in cache sensitivity and memory access rate between CPUs and </a:t>
            </a:r>
          </a:p>
          <a:p>
            <a:r>
              <a:rPr lang="en-US" sz="1200" b="0" i="0" u="none" strike="noStrike" kern="1200" baseline="0" dirty="0" smtClean="0">
                <a:solidFill>
                  <a:schemeClr val="tx1"/>
                </a:solidFill>
                <a:latin typeface="Times New Roman" pitchFamily="-84" charset="0"/>
                <a:ea typeface="+mn-ea"/>
                <a:cs typeface="+mn-cs"/>
              </a:rPr>
              <a:t>GPUs create significant challenges to the efficient sharing of the LLC.</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11</a:t>
            </a:fld>
            <a:endParaRPr lang="en-US" dirty="0"/>
          </a:p>
        </p:txBody>
      </p:sp>
    </p:spTree>
    <p:extLst>
      <p:ext uri="{BB962C8B-B14F-4D97-AF65-F5344CB8AC3E}">
        <p14:creationId xmlns:p14="http://schemas.microsoft.com/office/powerpoint/2010/main" val="1201460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Table 18.1 illustrates the potential performance benefit of combining CPUs</a:t>
            </a:r>
          </a:p>
          <a:p>
            <a:r>
              <a:rPr lang="en-US" sz="1200" b="0" i="0" u="none" strike="noStrike" kern="1200" baseline="0" dirty="0" smtClean="0">
                <a:solidFill>
                  <a:schemeClr val="tx1"/>
                </a:solidFill>
                <a:latin typeface="Times New Roman" pitchFamily="-84" charset="0"/>
                <a:ea typeface="+mn-ea"/>
                <a:cs typeface="+mn-cs"/>
              </a:rPr>
              <a:t>and GPUs for scientific applications. This table shows the basic operating parameters</a:t>
            </a:r>
          </a:p>
          <a:p>
            <a:r>
              <a:rPr lang="en-US" sz="1200" b="0" i="0" u="none" strike="noStrike" kern="1200" baseline="0" dirty="0" smtClean="0">
                <a:solidFill>
                  <a:schemeClr val="tx1"/>
                </a:solidFill>
                <a:latin typeface="Times New Roman" pitchFamily="-84" charset="0"/>
                <a:ea typeface="+mn-ea"/>
                <a:cs typeface="+mn-cs"/>
              </a:rPr>
              <a:t>of an AMD chip, the A10 5800K [ALTS12]. For floating-point calculations,</a:t>
            </a:r>
          </a:p>
          <a:p>
            <a:r>
              <a:rPr lang="en-US" sz="1200" b="0" i="0" u="none" strike="noStrike" kern="1200" baseline="0" dirty="0" smtClean="0">
                <a:solidFill>
                  <a:schemeClr val="tx1"/>
                </a:solidFill>
                <a:latin typeface="Times New Roman" pitchFamily="-84" charset="0"/>
                <a:ea typeface="+mn-ea"/>
                <a:cs typeface="+mn-cs"/>
              </a:rPr>
              <a:t>the CPU’s performance at 121.6 GFLOPS is dwarfed by the GPU, which offers 614</a:t>
            </a:r>
          </a:p>
          <a:p>
            <a:r>
              <a:rPr lang="en-US" sz="1200" b="0" i="0" u="none" strike="noStrike" kern="1200" baseline="0" dirty="0" smtClean="0">
                <a:solidFill>
                  <a:schemeClr val="tx1"/>
                </a:solidFill>
                <a:latin typeface="Times New Roman" pitchFamily="-84" charset="0"/>
                <a:ea typeface="+mn-ea"/>
                <a:cs typeface="+mn-cs"/>
              </a:rPr>
              <a:t>GFLOPS to applications that can utilize the resource effectively.</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Whether it is scientific applications or traditional graphics processing, the key</a:t>
            </a:r>
          </a:p>
          <a:p>
            <a:r>
              <a:rPr lang="en-US" sz="1200" b="0" i="0" u="none" strike="noStrike" kern="1200" baseline="0" dirty="0" smtClean="0">
                <a:solidFill>
                  <a:schemeClr val="tx1"/>
                </a:solidFill>
                <a:latin typeface="Times New Roman" pitchFamily="-84" charset="0"/>
                <a:ea typeface="+mn-ea"/>
                <a:cs typeface="+mn-cs"/>
              </a:rPr>
              <a:t>to leveraging the added GPU processors is to consider the time needed to transfer a</a:t>
            </a:r>
          </a:p>
          <a:p>
            <a:r>
              <a:rPr lang="en-US" sz="1200" b="0" i="0" u="none" strike="noStrike" kern="1200" baseline="0" dirty="0" smtClean="0">
                <a:solidFill>
                  <a:schemeClr val="tx1"/>
                </a:solidFill>
                <a:latin typeface="Times New Roman" pitchFamily="-84" charset="0"/>
                <a:ea typeface="+mn-ea"/>
                <a:cs typeface="+mn-cs"/>
              </a:rPr>
              <a:t>block of data to the GPU, process it, then return the results to the main application</a:t>
            </a:r>
          </a:p>
          <a:p>
            <a:r>
              <a:rPr lang="en-US" sz="1200" b="0" i="0" u="none" strike="noStrike" kern="1200" baseline="0" dirty="0" smtClean="0">
                <a:solidFill>
                  <a:schemeClr val="tx1"/>
                </a:solidFill>
                <a:latin typeface="Times New Roman" pitchFamily="-84" charset="0"/>
                <a:ea typeface="+mn-ea"/>
                <a:cs typeface="+mn-cs"/>
              </a:rPr>
              <a:t>thread. In earlier implementations of chips that incorporated GPUs, physical memory</a:t>
            </a:r>
          </a:p>
          <a:p>
            <a:r>
              <a:rPr lang="en-US" sz="1200" b="0" i="0" u="none" strike="noStrike" kern="1200" baseline="0" dirty="0" smtClean="0">
                <a:solidFill>
                  <a:schemeClr val="tx1"/>
                </a:solidFill>
                <a:latin typeface="Times New Roman" pitchFamily="-84" charset="0"/>
                <a:ea typeface="+mn-ea"/>
                <a:cs typeface="+mn-cs"/>
              </a:rPr>
              <a:t>is partitioned between CPU and GPU. If an application thread is running on a</a:t>
            </a:r>
          </a:p>
          <a:p>
            <a:r>
              <a:rPr lang="en-US" sz="1200" b="0" i="0" u="none" strike="noStrike" kern="1200" baseline="0" dirty="0" smtClean="0">
                <a:solidFill>
                  <a:schemeClr val="tx1"/>
                </a:solidFill>
                <a:latin typeface="Times New Roman" pitchFamily="-84" charset="0"/>
                <a:ea typeface="+mn-ea"/>
                <a:cs typeface="+mn-cs"/>
              </a:rPr>
              <a:t>CPU that demands GPU processing, the CPU explicitly copies the data to the GPU</a:t>
            </a:r>
          </a:p>
          <a:p>
            <a:r>
              <a:rPr lang="en-US" sz="1200" b="0" i="0" u="none" strike="noStrike" kern="1200" baseline="0" dirty="0" smtClean="0">
                <a:solidFill>
                  <a:schemeClr val="tx1"/>
                </a:solidFill>
                <a:latin typeface="Times New Roman" pitchFamily="-84" charset="0"/>
                <a:ea typeface="+mn-ea"/>
                <a:cs typeface="+mn-cs"/>
              </a:rPr>
              <a:t>memory. The GPU completes the computation and then copies the result back to</a:t>
            </a:r>
          </a:p>
          <a:p>
            <a:r>
              <a:rPr lang="en-US" sz="1200" b="0" i="0" u="none" strike="noStrike" kern="1200" baseline="0" dirty="0" smtClean="0">
                <a:solidFill>
                  <a:schemeClr val="tx1"/>
                </a:solidFill>
                <a:latin typeface="Times New Roman" pitchFamily="-84" charset="0"/>
                <a:ea typeface="+mn-ea"/>
                <a:cs typeface="+mn-cs"/>
              </a:rPr>
              <a:t>CPU memory. Issues of cache coherence across CPU and GPU memory caches do</a:t>
            </a:r>
          </a:p>
          <a:p>
            <a:r>
              <a:rPr lang="en-US" sz="1200" b="0" i="0" u="none" strike="noStrike" kern="1200" baseline="0" dirty="0" smtClean="0">
                <a:solidFill>
                  <a:schemeClr val="tx1"/>
                </a:solidFill>
                <a:latin typeface="Times New Roman" pitchFamily="-84" charset="0"/>
                <a:ea typeface="+mn-ea"/>
                <a:cs typeface="+mn-cs"/>
              </a:rPr>
              <a:t>not arise because the memory is partitioned. On the other hand, the physical handing</a:t>
            </a:r>
          </a:p>
          <a:p>
            <a:r>
              <a:rPr lang="en-US" sz="1200" b="0" i="0" u="none" strike="noStrike" kern="1200" baseline="0" dirty="0" smtClean="0">
                <a:solidFill>
                  <a:schemeClr val="tx1"/>
                </a:solidFill>
                <a:latin typeface="Times New Roman" pitchFamily="-84" charset="0"/>
                <a:ea typeface="+mn-ea"/>
                <a:cs typeface="+mn-cs"/>
              </a:rPr>
              <a:t>of data back and forth results in a performance penalty.</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12</a:t>
            </a:fld>
            <a:endParaRPr lang="en-US" dirty="0"/>
          </a:p>
        </p:txBody>
      </p:sp>
    </p:spTree>
    <p:extLst>
      <p:ext uri="{BB962C8B-B14F-4D97-AF65-F5344CB8AC3E}">
        <p14:creationId xmlns:p14="http://schemas.microsoft.com/office/powerpoint/2010/main" val="25155988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A number of research and development efforts are underway to improve performance</a:t>
            </a:r>
          </a:p>
          <a:p>
            <a:r>
              <a:rPr lang="en-US" sz="1200" b="0" i="0" u="none" strike="noStrike" kern="1200" baseline="0" dirty="0" smtClean="0">
                <a:solidFill>
                  <a:schemeClr val="tx1"/>
                </a:solidFill>
                <a:latin typeface="Times New Roman" pitchFamily="-84" charset="0"/>
                <a:ea typeface="+mn-ea"/>
                <a:cs typeface="+mn-cs"/>
              </a:rPr>
              <a:t>over that described in the preceding paragraph, of which the most notable</a:t>
            </a:r>
          </a:p>
          <a:p>
            <a:r>
              <a:rPr lang="en-US" sz="1200" b="0" i="0" u="none" strike="noStrike" kern="1200" baseline="0" dirty="0" smtClean="0">
                <a:solidFill>
                  <a:schemeClr val="tx1"/>
                </a:solidFill>
                <a:latin typeface="Times New Roman" pitchFamily="-84" charset="0"/>
                <a:ea typeface="+mn-ea"/>
                <a:cs typeface="+mn-cs"/>
              </a:rPr>
              <a:t> is the initiative by the Heterogeneous System Architecture (HSA) Foundation. Key</a:t>
            </a:r>
          </a:p>
          <a:p>
            <a:r>
              <a:rPr lang="en-US" sz="1200" b="0" i="0" u="none" strike="noStrike" kern="1200" baseline="0" dirty="0" smtClean="0">
                <a:solidFill>
                  <a:schemeClr val="tx1"/>
                </a:solidFill>
                <a:latin typeface="Times New Roman" pitchFamily="-84" charset="0"/>
                <a:ea typeface="+mn-ea"/>
                <a:cs typeface="+mn-cs"/>
              </a:rPr>
              <a:t>features of the HSA approach include the following:</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1.  The entire virtual memory space is visible to both CPU and GPU. Both CPU</a:t>
            </a:r>
          </a:p>
          <a:p>
            <a:r>
              <a:rPr lang="en-US" sz="1200" b="0" i="0" u="none" strike="noStrike" kern="1200" baseline="0" dirty="0" smtClean="0">
                <a:solidFill>
                  <a:schemeClr val="tx1"/>
                </a:solidFill>
                <a:latin typeface="Times New Roman" pitchFamily="-84" charset="0"/>
                <a:ea typeface="+mn-ea"/>
                <a:cs typeface="+mn-cs"/>
              </a:rPr>
              <a:t>and GPU can access and allocate any location in the system’s virtual memory</a:t>
            </a:r>
          </a:p>
          <a:p>
            <a:r>
              <a:rPr lang="en-US" sz="1200" b="0" i="0" u="none" strike="noStrike" kern="1200" baseline="0" dirty="0" smtClean="0">
                <a:solidFill>
                  <a:schemeClr val="tx1"/>
                </a:solidFill>
                <a:latin typeface="Times New Roman" pitchFamily="-84" charset="0"/>
                <a:ea typeface="+mn-ea"/>
                <a:cs typeface="+mn-cs"/>
              </a:rPr>
              <a:t>space.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2.  The virtual memory system brings in pages to physical main memory as</a:t>
            </a:r>
          </a:p>
          <a:p>
            <a:r>
              <a:rPr lang="en-US" sz="1200" b="0" i="0" u="none" strike="noStrike" kern="1200" baseline="0" dirty="0" smtClean="0">
                <a:solidFill>
                  <a:schemeClr val="tx1"/>
                </a:solidFill>
                <a:latin typeface="Times New Roman" pitchFamily="-84" charset="0"/>
                <a:ea typeface="+mn-ea"/>
                <a:cs typeface="+mn-cs"/>
              </a:rPr>
              <a:t>needed.</a:t>
            </a:r>
          </a:p>
          <a:p>
            <a:endParaRPr lang="en-US" sz="1200" b="0" i="0" u="none" strike="noStrike" kern="1200" baseline="0" dirty="0" smtClean="0">
              <a:solidFill>
                <a:schemeClr val="tx1"/>
              </a:solidFill>
              <a:latin typeface="Times New Roman" pitchFamily="-84" charset="0"/>
              <a:ea typeface="+mn-ea"/>
              <a:cs typeface="+mn-cs"/>
            </a:endParaRPr>
          </a:p>
          <a:p>
            <a:pPr marL="228600" indent="-228600">
              <a:buAutoNum type="arabicPeriod" startAt="3"/>
            </a:pPr>
            <a:r>
              <a:rPr lang="en-US" sz="1200" b="0" i="0" u="none" strike="noStrike" kern="1200" baseline="0" dirty="0" smtClean="0">
                <a:solidFill>
                  <a:schemeClr val="tx1"/>
                </a:solidFill>
                <a:latin typeface="Times New Roman" pitchFamily="-84" charset="0"/>
                <a:ea typeface="+mn-ea"/>
                <a:cs typeface="+mn-cs"/>
              </a:rPr>
              <a:t>A coherent memory policy ensures that CPU and GPU caches both see an</a:t>
            </a:r>
          </a:p>
          <a:p>
            <a:pPr marL="0" indent="0">
              <a:buNone/>
            </a:pPr>
            <a:r>
              <a:rPr lang="en-US" sz="1200" b="0" i="0" u="none" strike="noStrike" kern="1200" baseline="0" dirty="0" smtClean="0">
                <a:solidFill>
                  <a:schemeClr val="tx1"/>
                </a:solidFill>
                <a:latin typeface="Times New Roman" pitchFamily="-84" charset="0"/>
                <a:ea typeface="+mn-ea"/>
                <a:cs typeface="+mn-cs"/>
              </a:rPr>
              <a:t>up-to-date view of data.</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4.  A unified programming interface that enables users to exploit the parallel</a:t>
            </a:r>
          </a:p>
          <a:p>
            <a:r>
              <a:rPr lang="en-US" sz="1200" b="0" i="0" u="none" strike="noStrike" kern="1200" baseline="0" dirty="0" smtClean="0">
                <a:solidFill>
                  <a:schemeClr val="tx1"/>
                </a:solidFill>
                <a:latin typeface="Times New Roman" pitchFamily="-84" charset="0"/>
                <a:ea typeface="+mn-ea"/>
                <a:cs typeface="+mn-cs"/>
              </a:rPr>
              <a:t>capabilities of the GPUs within programs that rely on CPU execution as well.</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overall objective is to allow programmers to write applications that</a:t>
            </a:r>
          </a:p>
          <a:p>
            <a:r>
              <a:rPr lang="en-US" sz="1200" b="0" i="0" u="none" strike="noStrike" kern="1200" baseline="0" dirty="0" smtClean="0">
                <a:solidFill>
                  <a:schemeClr val="tx1"/>
                </a:solidFill>
                <a:latin typeface="Times New Roman" pitchFamily="-84" charset="0"/>
                <a:ea typeface="+mn-ea"/>
                <a:cs typeface="+mn-cs"/>
              </a:rPr>
              <a:t>exploit the serial power of CPUs and the parallel-</a:t>
            </a:r>
          </a:p>
          <a:p>
            <a:r>
              <a:rPr lang="en-US" sz="1200" b="0" i="0" u="none" strike="noStrike" kern="1200" baseline="0" dirty="0" smtClean="0">
                <a:solidFill>
                  <a:schemeClr val="tx1"/>
                </a:solidFill>
                <a:latin typeface="Times New Roman" pitchFamily="-84" charset="0"/>
                <a:ea typeface="+mn-ea"/>
                <a:cs typeface="+mn-cs"/>
              </a:rPr>
              <a:t>processing power of GPUs seamlessly</a:t>
            </a:r>
          </a:p>
          <a:p>
            <a:r>
              <a:rPr lang="en-US" sz="1200" b="0" i="0" u="none" strike="noStrike" kern="1200" baseline="0" dirty="0" smtClean="0">
                <a:solidFill>
                  <a:schemeClr val="tx1"/>
                </a:solidFill>
                <a:latin typeface="Times New Roman" pitchFamily="-84" charset="0"/>
                <a:ea typeface="+mn-ea"/>
                <a:cs typeface="+mn-cs"/>
              </a:rPr>
              <a:t>with efficient coordination at the OS and hardware level. As mentioned, this</a:t>
            </a:r>
          </a:p>
          <a:p>
            <a:r>
              <a:rPr lang="en-US" sz="1200" b="0" i="0" u="none" strike="noStrike" kern="1200" baseline="0" dirty="0" smtClean="0">
                <a:solidFill>
                  <a:schemeClr val="tx1"/>
                </a:solidFill>
                <a:latin typeface="Times New Roman" pitchFamily="-84" charset="0"/>
                <a:ea typeface="+mn-ea"/>
                <a:cs typeface="+mn-cs"/>
              </a:rPr>
              <a:t>is an ongoing area of research and development.</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13</a:t>
            </a:fld>
            <a:endParaRPr lang="en-US" dirty="0"/>
          </a:p>
        </p:txBody>
      </p:sp>
    </p:spTree>
    <p:extLst>
      <p:ext uri="{BB962C8B-B14F-4D97-AF65-F5344CB8AC3E}">
        <p14:creationId xmlns:p14="http://schemas.microsoft.com/office/powerpoint/2010/main" val="1831324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Another common example of a heterogeneous multicore</a:t>
            </a:r>
          </a:p>
          <a:p>
            <a:r>
              <a:rPr lang="en-US" sz="1200" b="0" i="0" u="none" strike="noStrike" kern="1200" baseline="0" dirty="0" smtClean="0">
                <a:solidFill>
                  <a:schemeClr val="tx1"/>
                </a:solidFill>
                <a:latin typeface="Times New Roman" pitchFamily="-84" charset="0"/>
                <a:ea typeface="+mn-ea"/>
                <a:cs typeface="+mn-cs"/>
              </a:rPr>
              <a:t>chip is a mixture of CPUs and digital signal processors (DSPs). A DSP provides</a:t>
            </a:r>
          </a:p>
          <a:p>
            <a:r>
              <a:rPr lang="en-US" sz="1200" b="0" i="0" u="none" strike="noStrike" kern="1200" baseline="0" dirty="0" smtClean="0">
                <a:solidFill>
                  <a:schemeClr val="tx1"/>
                </a:solidFill>
                <a:latin typeface="Times New Roman" pitchFamily="-84" charset="0"/>
                <a:ea typeface="+mn-ea"/>
                <a:cs typeface="+mn-cs"/>
              </a:rPr>
              <a:t>ultra-fast instruction sequences (shift and add; multiply and add), which are</a:t>
            </a:r>
          </a:p>
          <a:p>
            <a:r>
              <a:rPr lang="en-US" sz="1200" b="0" i="0" u="none" strike="noStrike" kern="1200" baseline="0" dirty="0" smtClean="0">
                <a:solidFill>
                  <a:schemeClr val="tx1"/>
                </a:solidFill>
                <a:latin typeface="Times New Roman" pitchFamily="-84" charset="0"/>
                <a:ea typeface="+mn-ea"/>
                <a:cs typeface="+mn-cs"/>
              </a:rPr>
              <a:t>commonly used in math-intensive digital signal processing applications. DSPs are</a:t>
            </a:r>
          </a:p>
          <a:p>
            <a:r>
              <a:rPr lang="en-US" sz="1200" b="0" i="0" u="none" strike="noStrike" kern="1200" baseline="0" dirty="0" smtClean="0">
                <a:solidFill>
                  <a:schemeClr val="tx1"/>
                </a:solidFill>
                <a:latin typeface="Times New Roman" pitchFamily="-84" charset="0"/>
                <a:ea typeface="+mn-ea"/>
                <a:cs typeface="+mn-cs"/>
              </a:rPr>
              <a:t>used to process analog data from sources such as sound, weather satellites, and</a:t>
            </a:r>
          </a:p>
          <a:p>
            <a:r>
              <a:rPr lang="en-US" sz="1200" b="0" i="0" u="none" strike="noStrike" kern="1200" baseline="0" dirty="0" smtClean="0">
                <a:solidFill>
                  <a:schemeClr val="tx1"/>
                </a:solidFill>
                <a:latin typeface="Times New Roman" pitchFamily="-84" charset="0"/>
                <a:ea typeface="+mn-ea"/>
                <a:cs typeface="+mn-cs"/>
              </a:rPr>
              <a:t>earthquake monitors. Signals are converted into digital data and analyzed using</a:t>
            </a:r>
          </a:p>
          <a:p>
            <a:r>
              <a:rPr lang="en-US" sz="1200" b="0" i="0" u="none" strike="noStrike" kern="1200" baseline="0" dirty="0" smtClean="0">
                <a:solidFill>
                  <a:schemeClr val="tx1"/>
                </a:solidFill>
                <a:latin typeface="Times New Roman" pitchFamily="-84" charset="0"/>
                <a:ea typeface="+mn-ea"/>
                <a:cs typeface="+mn-cs"/>
              </a:rPr>
              <a:t>various algorithms such as Fast Fourier Transform. DSP cores are widely used in</a:t>
            </a:r>
          </a:p>
          <a:p>
            <a:r>
              <a:rPr lang="en-US" sz="1200" b="0" i="0" u="none" strike="noStrike" kern="1200" baseline="0" dirty="0" smtClean="0">
                <a:solidFill>
                  <a:schemeClr val="tx1"/>
                </a:solidFill>
                <a:latin typeface="Times New Roman" pitchFamily="-84" charset="0"/>
                <a:ea typeface="+mn-ea"/>
                <a:cs typeface="+mn-cs"/>
              </a:rPr>
              <a:t>myriad devices, including cellphones, sound cards, fax machines, modems, hard</a:t>
            </a:r>
          </a:p>
          <a:p>
            <a:r>
              <a:rPr lang="en-US" sz="1200" b="0" i="0" u="none" strike="noStrike" kern="1200" baseline="0" dirty="0" smtClean="0">
                <a:solidFill>
                  <a:schemeClr val="tx1"/>
                </a:solidFill>
                <a:latin typeface="Times New Roman" pitchFamily="-84" charset="0"/>
                <a:ea typeface="+mn-ea"/>
                <a:cs typeface="+mn-cs"/>
              </a:rPr>
              <a:t>disks, and digital TVs.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As a good representative example, Figure 18.8 shows a recent version of</a:t>
            </a:r>
          </a:p>
          <a:p>
            <a:r>
              <a:rPr lang="en-US" sz="1200" b="0" i="0" u="none" strike="noStrike" kern="1200" baseline="0" dirty="0" smtClean="0">
                <a:solidFill>
                  <a:schemeClr val="tx1"/>
                </a:solidFill>
                <a:latin typeface="Times New Roman" pitchFamily="-84" charset="0"/>
                <a:ea typeface="+mn-ea"/>
                <a:cs typeface="+mn-cs"/>
              </a:rPr>
              <a:t>Texas Instruments (TI) K2H </a:t>
            </a:r>
            <a:r>
              <a:rPr lang="en-US" sz="1200" b="0" i="0" u="none" strike="noStrike" kern="1200" baseline="0" dirty="0" err="1" smtClean="0">
                <a:solidFill>
                  <a:schemeClr val="tx1"/>
                </a:solidFill>
                <a:latin typeface="Times New Roman" pitchFamily="-84" charset="0"/>
                <a:ea typeface="+mn-ea"/>
                <a:cs typeface="+mn-cs"/>
              </a:rPr>
              <a:t>SoC</a:t>
            </a:r>
            <a:r>
              <a:rPr lang="en-US" sz="1200" b="0" i="0" u="none" strike="noStrike" kern="1200" baseline="0" dirty="0" smtClean="0">
                <a:solidFill>
                  <a:schemeClr val="tx1"/>
                </a:solidFill>
                <a:latin typeface="Times New Roman" pitchFamily="-84" charset="0"/>
                <a:ea typeface="+mn-ea"/>
                <a:cs typeface="+mn-cs"/>
              </a:rPr>
              <a:t> platform [TI12]. This heterogeneous multicore</a:t>
            </a:r>
          </a:p>
          <a:p>
            <a:r>
              <a:rPr lang="en-US" sz="1200" b="0" i="0" u="none" strike="noStrike" kern="1200" baseline="0" dirty="0" smtClean="0">
                <a:solidFill>
                  <a:schemeClr val="tx1"/>
                </a:solidFill>
                <a:latin typeface="Times New Roman" pitchFamily="-84" charset="0"/>
                <a:ea typeface="+mn-ea"/>
                <a:cs typeface="+mn-cs"/>
              </a:rPr>
              <a:t>processor delivers power-efficient processing solutions for high-end</a:t>
            </a:r>
          </a:p>
          <a:p>
            <a:r>
              <a:rPr lang="en-US" sz="1200" b="0" i="0" u="none" strike="noStrike" kern="1200" baseline="0" dirty="0" smtClean="0">
                <a:solidFill>
                  <a:schemeClr val="tx1"/>
                </a:solidFill>
                <a:latin typeface="Times New Roman" pitchFamily="-84" charset="0"/>
                <a:ea typeface="+mn-ea"/>
                <a:cs typeface="+mn-cs"/>
              </a:rPr>
              <a:t>imaging applications. TI lists the performance as delivering up to 352 GMACS, 198 GFLOPS,</a:t>
            </a:r>
          </a:p>
          <a:p>
            <a:r>
              <a:rPr lang="en-US" sz="1200" b="0" i="0" u="none" strike="noStrike" kern="1200" baseline="0" dirty="0" smtClean="0">
                <a:solidFill>
                  <a:schemeClr val="tx1"/>
                </a:solidFill>
                <a:latin typeface="Times New Roman" pitchFamily="-84" charset="0"/>
                <a:ea typeface="+mn-ea"/>
                <a:cs typeface="+mn-cs"/>
              </a:rPr>
              <a:t>and 19,600 MIPS. GMACS stands for </a:t>
            </a:r>
            <a:r>
              <a:rPr lang="en-US" sz="1200" b="0" i="0" u="none" strike="noStrike" kern="1200" baseline="0" dirty="0" err="1" smtClean="0">
                <a:solidFill>
                  <a:schemeClr val="tx1"/>
                </a:solidFill>
                <a:latin typeface="Times New Roman" pitchFamily="-84" charset="0"/>
                <a:ea typeface="+mn-ea"/>
                <a:cs typeface="+mn-cs"/>
              </a:rPr>
              <a:t>giga</a:t>
            </a:r>
            <a:r>
              <a:rPr lang="en-US" sz="1200" b="0" i="0" u="none" strike="noStrike" kern="1200" baseline="0" dirty="0" smtClean="0">
                <a:solidFill>
                  <a:schemeClr val="tx1"/>
                </a:solidFill>
                <a:latin typeface="Times New Roman" pitchFamily="-84" charset="0"/>
                <a:ea typeface="+mn-ea"/>
                <a:cs typeface="+mn-cs"/>
              </a:rPr>
              <a:t> (billions of) multiply-accumulate</a:t>
            </a:r>
          </a:p>
          <a:p>
            <a:r>
              <a:rPr lang="en-US" sz="1200" b="0" i="0" u="none" strike="noStrike" kern="1200" baseline="0" dirty="0" smtClean="0">
                <a:solidFill>
                  <a:schemeClr val="tx1"/>
                </a:solidFill>
                <a:latin typeface="Times New Roman" pitchFamily="-84" charset="0"/>
                <a:ea typeface="+mn-ea"/>
                <a:cs typeface="+mn-cs"/>
              </a:rPr>
              <a:t>operations per second, a common measure of DSP performance. Target applications for</a:t>
            </a:r>
          </a:p>
          <a:p>
            <a:r>
              <a:rPr lang="en-US" sz="1200" b="0" i="0" u="none" strike="noStrike" kern="1200" baseline="0" dirty="0" smtClean="0">
                <a:solidFill>
                  <a:schemeClr val="tx1"/>
                </a:solidFill>
                <a:latin typeface="Times New Roman" pitchFamily="-84" charset="0"/>
                <a:ea typeface="+mn-ea"/>
                <a:cs typeface="+mn-cs"/>
              </a:rPr>
              <a:t>these systems include industrial automation, video surveillance, high-end</a:t>
            </a:r>
          </a:p>
          <a:p>
            <a:r>
              <a:rPr lang="en-US" sz="1200" b="0" i="0" u="none" strike="noStrike" kern="1200" baseline="0" dirty="0" smtClean="0">
                <a:solidFill>
                  <a:schemeClr val="tx1"/>
                </a:solidFill>
                <a:latin typeface="Times New Roman" pitchFamily="-84" charset="0"/>
                <a:ea typeface="+mn-ea"/>
                <a:cs typeface="+mn-cs"/>
              </a:rPr>
              <a:t>inspection systems, industrial printers/scanners, and currency/counterfeit detection.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TI chip includes four ARM Cortex-A15 cores and eight TI C66x DSP cores.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Each DSP core contains 32 </a:t>
            </a:r>
            <a:r>
              <a:rPr lang="en-US" sz="1200" b="0" i="0" u="none" strike="noStrike" kern="1200" baseline="0" dirty="0" err="1" smtClean="0">
                <a:solidFill>
                  <a:schemeClr val="tx1"/>
                </a:solidFill>
                <a:latin typeface="Times New Roman" pitchFamily="-84" charset="0"/>
                <a:ea typeface="+mn-ea"/>
                <a:cs typeface="+mn-cs"/>
              </a:rPr>
              <a:t>kB</a:t>
            </a:r>
            <a:r>
              <a:rPr lang="en-US" sz="1200" b="0" i="0" u="none" strike="noStrike" kern="1200" baseline="0" dirty="0" smtClean="0">
                <a:solidFill>
                  <a:schemeClr val="tx1"/>
                </a:solidFill>
                <a:latin typeface="Times New Roman" pitchFamily="-84" charset="0"/>
                <a:ea typeface="+mn-ea"/>
                <a:cs typeface="+mn-cs"/>
              </a:rPr>
              <a:t> of L1 data cache and 32 </a:t>
            </a:r>
            <a:r>
              <a:rPr lang="en-US" sz="1200" b="0" i="0" u="none" strike="noStrike" kern="1200" baseline="0" dirty="0" err="1" smtClean="0">
                <a:solidFill>
                  <a:schemeClr val="tx1"/>
                </a:solidFill>
                <a:latin typeface="Times New Roman" pitchFamily="-84" charset="0"/>
                <a:ea typeface="+mn-ea"/>
                <a:cs typeface="+mn-cs"/>
              </a:rPr>
              <a:t>kB</a:t>
            </a:r>
            <a:r>
              <a:rPr lang="en-US" sz="1200" b="0" i="0" u="none" strike="noStrike" kern="1200" baseline="0" dirty="0" smtClean="0">
                <a:solidFill>
                  <a:schemeClr val="tx1"/>
                </a:solidFill>
                <a:latin typeface="Times New Roman" pitchFamily="-84" charset="0"/>
                <a:ea typeface="+mn-ea"/>
                <a:cs typeface="+mn-cs"/>
              </a:rPr>
              <a:t> of L1 program</a:t>
            </a:r>
          </a:p>
          <a:p>
            <a:r>
              <a:rPr lang="en-US" sz="1200" b="0" i="0" u="none" strike="noStrike" kern="1200" baseline="0" dirty="0" smtClean="0">
                <a:solidFill>
                  <a:schemeClr val="tx1"/>
                </a:solidFill>
                <a:latin typeface="Times New Roman" pitchFamily="-84" charset="0"/>
                <a:ea typeface="+mn-ea"/>
                <a:cs typeface="+mn-cs"/>
              </a:rPr>
              <a:t>(instruction) cache. In addition, each DSP has 1 MB of dedicated SRAM memory</a:t>
            </a:r>
          </a:p>
          <a:p>
            <a:r>
              <a:rPr lang="en-US" sz="1200" b="0" i="0" u="none" strike="noStrike" kern="1200" baseline="0" dirty="0" smtClean="0">
                <a:solidFill>
                  <a:schemeClr val="tx1"/>
                </a:solidFill>
                <a:latin typeface="Times New Roman" pitchFamily="-84" charset="0"/>
                <a:ea typeface="+mn-ea"/>
                <a:cs typeface="+mn-cs"/>
              </a:rPr>
              <a:t>that can be configured as all L2 cache, all main memory, or a mix of the two. The</a:t>
            </a:r>
          </a:p>
          <a:p>
            <a:r>
              <a:rPr lang="en-US" sz="1200" b="0" i="0" u="none" strike="noStrike" kern="1200" baseline="0" dirty="0" smtClean="0">
                <a:solidFill>
                  <a:schemeClr val="tx1"/>
                </a:solidFill>
                <a:latin typeface="Times New Roman" pitchFamily="-84" charset="0"/>
                <a:ea typeface="+mn-ea"/>
                <a:cs typeface="+mn-cs"/>
              </a:rPr>
              <a:t>portion configured as main memory functions as a “local” main memory, referred</a:t>
            </a:r>
          </a:p>
          <a:p>
            <a:r>
              <a:rPr lang="en-US" sz="1200" b="0" i="0" u="none" strike="noStrike" kern="1200" baseline="0" dirty="0" smtClean="0">
                <a:solidFill>
                  <a:schemeClr val="tx1"/>
                </a:solidFill>
                <a:latin typeface="Times New Roman" pitchFamily="-84" charset="0"/>
                <a:ea typeface="+mn-ea"/>
                <a:cs typeface="+mn-cs"/>
              </a:rPr>
              <a:t>to simply as SRAM . This local main memory can be used for temporary data, avoiding</a:t>
            </a:r>
          </a:p>
          <a:p>
            <a:r>
              <a:rPr lang="en-US" sz="1200" b="0" i="0" u="none" strike="noStrike" kern="1200" baseline="0" dirty="0" smtClean="0">
                <a:solidFill>
                  <a:schemeClr val="tx1"/>
                </a:solidFill>
                <a:latin typeface="Times New Roman" pitchFamily="-84" charset="0"/>
                <a:ea typeface="+mn-ea"/>
                <a:cs typeface="+mn-cs"/>
              </a:rPr>
              <a:t>the need for traffic between cache and off-chip memory. The L2 cache of each of</a:t>
            </a:r>
          </a:p>
          <a:p>
            <a:r>
              <a:rPr lang="en-US" sz="1200" b="0" i="0" u="none" strike="noStrike" kern="1200" baseline="0" dirty="0" smtClean="0">
                <a:solidFill>
                  <a:schemeClr val="tx1"/>
                </a:solidFill>
                <a:latin typeface="Times New Roman" pitchFamily="-84" charset="0"/>
                <a:ea typeface="+mn-ea"/>
                <a:cs typeface="+mn-cs"/>
              </a:rPr>
              <a:t> the eight DSP cores is dedicated rather than shared with the other DSP cores. This</a:t>
            </a:r>
          </a:p>
          <a:p>
            <a:r>
              <a:rPr lang="en-US" sz="1200" b="0" i="0" u="none" strike="noStrike" kern="1200" baseline="0" dirty="0" smtClean="0">
                <a:solidFill>
                  <a:schemeClr val="tx1"/>
                </a:solidFill>
                <a:latin typeface="Times New Roman" pitchFamily="-84" charset="0"/>
                <a:ea typeface="+mn-ea"/>
                <a:cs typeface="+mn-cs"/>
              </a:rPr>
              <a:t>is typical for a multicore DSP organization: Each DSP works on a separate block of</a:t>
            </a:r>
          </a:p>
          <a:p>
            <a:r>
              <a:rPr lang="en-US" sz="1200" b="0" i="0" u="none" strike="noStrike" kern="1200" baseline="0" dirty="0" smtClean="0">
                <a:solidFill>
                  <a:schemeClr val="tx1"/>
                </a:solidFill>
                <a:latin typeface="Times New Roman" pitchFamily="-84" charset="0"/>
                <a:ea typeface="+mn-ea"/>
                <a:cs typeface="+mn-cs"/>
              </a:rPr>
              <a:t>data in parallel, so there is little need for data sharing.</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Each ARM Cortex-A15 CPU core has 32-kB L1 data and program caches,</a:t>
            </a:r>
          </a:p>
          <a:p>
            <a:r>
              <a:rPr lang="en-US" sz="1200" b="0" i="0" u="none" strike="noStrike" kern="1200" baseline="0" dirty="0" smtClean="0">
                <a:solidFill>
                  <a:schemeClr val="tx1"/>
                </a:solidFill>
                <a:latin typeface="Times New Roman" pitchFamily="-84" charset="0"/>
                <a:ea typeface="+mn-ea"/>
                <a:cs typeface="+mn-cs"/>
              </a:rPr>
              <a:t>and the four cores share a 4-MB L2 cache.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6-MB multicore shared memory (MSM) is always configured as</a:t>
            </a:r>
          </a:p>
          <a:p>
            <a:r>
              <a:rPr lang="en-US" sz="1200" b="0" i="0" u="none" strike="noStrike" kern="1200" baseline="0" dirty="0" smtClean="0">
                <a:solidFill>
                  <a:schemeClr val="tx1"/>
                </a:solidFill>
                <a:latin typeface="Times New Roman" pitchFamily="-84" charset="0"/>
                <a:ea typeface="+mn-ea"/>
                <a:cs typeface="+mn-cs"/>
              </a:rPr>
              <a:t>all SRAM. That is, it behaves like main memory rather than cache. It can be configured</a:t>
            </a:r>
          </a:p>
          <a:p>
            <a:r>
              <a:rPr lang="en-US" sz="1200" b="0" i="0" u="none" strike="noStrike" kern="1200" baseline="0" dirty="0" smtClean="0">
                <a:solidFill>
                  <a:schemeClr val="tx1"/>
                </a:solidFill>
                <a:latin typeface="Times New Roman" pitchFamily="-84" charset="0"/>
                <a:ea typeface="+mn-ea"/>
                <a:cs typeface="+mn-cs"/>
              </a:rPr>
              <a:t>to feed directly the L1 DSP and CPU caches, or to feed the L2 DSP and CPU</a:t>
            </a:r>
          </a:p>
          <a:p>
            <a:r>
              <a:rPr lang="en-US" sz="1200" b="0" i="0" u="none" strike="noStrike" kern="1200" baseline="0" dirty="0" smtClean="0">
                <a:solidFill>
                  <a:schemeClr val="tx1"/>
                </a:solidFill>
                <a:latin typeface="Times New Roman" pitchFamily="-84" charset="0"/>
                <a:ea typeface="+mn-ea"/>
                <a:cs typeface="+mn-cs"/>
              </a:rPr>
              <a:t>caches. This configuration decision depends on the expected application profile.</a:t>
            </a:r>
          </a:p>
          <a:p>
            <a:r>
              <a:rPr lang="en-US" sz="1200" b="0" i="0" u="none" strike="noStrike" kern="1200" baseline="0" dirty="0" smtClean="0">
                <a:solidFill>
                  <a:schemeClr val="tx1"/>
                </a:solidFill>
                <a:latin typeface="Times New Roman" pitchFamily="-84" charset="0"/>
                <a:ea typeface="+mn-ea"/>
                <a:cs typeface="+mn-cs"/>
              </a:rPr>
              <a:t>The multicore shared memory controller (MSMC) manages traffic among ARM</a:t>
            </a:r>
          </a:p>
          <a:p>
            <a:r>
              <a:rPr lang="en-US" sz="1200" b="0" i="0" u="none" strike="noStrike" kern="1200" baseline="0" dirty="0" smtClean="0">
                <a:solidFill>
                  <a:schemeClr val="tx1"/>
                </a:solidFill>
                <a:latin typeface="Times New Roman" pitchFamily="-84" charset="0"/>
                <a:ea typeface="+mn-ea"/>
                <a:cs typeface="+mn-cs"/>
              </a:rPr>
              <a:t>cores, DSP, DMA, other mastering peripherals, and the external memory interface</a:t>
            </a:r>
          </a:p>
          <a:p>
            <a:r>
              <a:rPr lang="en-US" sz="1200" b="0" i="0" u="none" strike="noStrike" kern="1200" baseline="0" dirty="0" smtClean="0">
                <a:solidFill>
                  <a:schemeClr val="tx1"/>
                </a:solidFill>
                <a:latin typeface="Times New Roman" pitchFamily="-84" charset="0"/>
                <a:ea typeface="+mn-ea"/>
                <a:cs typeface="+mn-cs"/>
              </a:rPr>
              <a:t>(EMIF). MSMC controls access to the MSM, which is accessible by all the cores and</a:t>
            </a:r>
          </a:p>
          <a:p>
            <a:r>
              <a:rPr lang="en-US" sz="1200" b="0" i="0" u="none" strike="noStrike" kern="1200" baseline="0" dirty="0" smtClean="0">
                <a:solidFill>
                  <a:schemeClr val="tx1"/>
                </a:solidFill>
                <a:latin typeface="Times New Roman" pitchFamily="-84" charset="0"/>
                <a:ea typeface="+mn-ea"/>
                <a:cs typeface="+mn-cs"/>
              </a:rPr>
              <a:t>the mastering peripherals on the device.</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14</a:t>
            </a:fld>
            <a:endParaRPr lang="en-US" dirty="0"/>
          </a:p>
        </p:txBody>
      </p:sp>
    </p:spTree>
    <p:extLst>
      <p:ext uri="{BB962C8B-B14F-4D97-AF65-F5344CB8AC3E}">
        <p14:creationId xmlns:p14="http://schemas.microsoft.com/office/powerpoint/2010/main" val="1573959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Another recent approach to heterogeneous multicore organization is the use of</a:t>
            </a:r>
          </a:p>
          <a:p>
            <a:r>
              <a:rPr lang="en-US" sz="1200" b="0" i="0" u="none" strike="noStrike" kern="1200" baseline="0" dirty="0" smtClean="0">
                <a:solidFill>
                  <a:schemeClr val="tx1"/>
                </a:solidFill>
                <a:latin typeface="Times New Roman" pitchFamily="-84" charset="0"/>
                <a:ea typeface="+mn-ea"/>
                <a:cs typeface="+mn-cs"/>
              </a:rPr>
              <a:t>multiple cores that have equivalent ISAs but vary in performance or power efficiency.</a:t>
            </a:r>
          </a:p>
          <a:p>
            <a:r>
              <a:rPr lang="en-US" sz="1200" b="0" i="0" u="none" strike="noStrike" kern="1200" baseline="0" dirty="0" smtClean="0">
                <a:solidFill>
                  <a:schemeClr val="tx1"/>
                </a:solidFill>
                <a:latin typeface="Times New Roman" pitchFamily="-84" charset="0"/>
                <a:ea typeface="+mn-ea"/>
                <a:cs typeface="+mn-cs"/>
              </a:rPr>
              <a:t>The leading example of this is ARM’s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architecture, which we examine</a:t>
            </a:r>
          </a:p>
          <a:p>
            <a:r>
              <a:rPr lang="en-US" sz="1200" b="0" i="0" u="none" strike="noStrike" kern="1200" baseline="0" dirty="0" smtClean="0">
                <a:solidFill>
                  <a:schemeClr val="tx1"/>
                </a:solidFill>
                <a:latin typeface="Times New Roman" pitchFamily="-84" charset="0"/>
                <a:ea typeface="+mn-ea"/>
                <a:cs typeface="+mn-cs"/>
              </a:rPr>
              <a:t>in this section.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Figure 18.9 illustrates this architecture. The figure shows a multicore processor</a:t>
            </a:r>
          </a:p>
          <a:p>
            <a:r>
              <a:rPr lang="en-US" sz="1200" b="0" i="0" u="none" strike="noStrike" kern="1200" baseline="0" dirty="0" smtClean="0">
                <a:solidFill>
                  <a:schemeClr val="tx1"/>
                </a:solidFill>
                <a:latin typeface="Times New Roman" pitchFamily="-84" charset="0"/>
                <a:ea typeface="+mn-ea"/>
                <a:cs typeface="+mn-cs"/>
              </a:rPr>
              <a:t>chip containing two high-performance Cortex-A15 cores and two lower-performance,</a:t>
            </a:r>
          </a:p>
          <a:p>
            <a:r>
              <a:rPr lang="en-US" sz="1200" b="0" i="0" u="none" strike="noStrike" kern="1200" baseline="0" dirty="0" smtClean="0">
                <a:solidFill>
                  <a:schemeClr val="tx1"/>
                </a:solidFill>
                <a:latin typeface="Times New Roman" pitchFamily="-84" charset="0"/>
                <a:ea typeface="+mn-ea"/>
                <a:cs typeface="+mn-cs"/>
              </a:rPr>
              <a:t>lower-power-consuming Cortex-A7 cores. The A7 cores handle less computation-intense</a:t>
            </a:r>
          </a:p>
          <a:p>
            <a:r>
              <a:rPr lang="en-US" sz="1200" b="0" i="0" u="none" strike="noStrike" kern="1200" baseline="0" dirty="0" smtClean="0">
                <a:solidFill>
                  <a:schemeClr val="tx1"/>
                </a:solidFill>
                <a:latin typeface="Times New Roman" pitchFamily="-84" charset="0"/>
                <a:ea typeface="+mn-ea"/>
                <a:cs typeface="+mn-cs"/>
              </a:rPr>
              <a:t>tasks, such as background processing, playing music, sending</a:t>
            </a:r>
          </a:p>
          <a:p>
            <a:r>
              <a:rPr lang="en-US" sz="1200" b="0" i="0" u="none" strike="noStrike" kern="1200" baseline="0" dirty="0" smtClean="0">
                <a:solidFill>
                  <a:schemeClr val="tx1"/>
                </a:solidFill>
                <a:latin typeface="Times New Roman" pitchFamily="-84" charset="0"/>
                <a:ea typeface="+mn-ea"/>
                <a:cs typeface="+mn-cs"/>
              </a:rPr>
              <a:t>texts, and making phone calls. The A15 cores are invoked for high intensity tasks,</a:t>
            </a:r>
          </a:p>
          <a:p>
            <a:r>
              <a:rPr lang="en-US" sz="1200" b="0" i="0" u="none" strike="noStrike" kern="1200" baseline="0" dirty="0" smtClean="0">
                <a:solidFill>
                  <a:schemeClr val="tx1"/>
                </a:solidFill>
                <a:latin typeface="Times New Roman" pitchFamily="-84" charset="0"/>
                <a:ea typeface="+mn-ea"/>
                <a:cs typeface="+mn-cs"/>
              </a:rPr>
              <a:t>such as for video, gaming, and navigation.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architecture is aimed at the smartphone and tablet market.</a:t>
            </a:r>
          </a:p>
          <a:p>
            <a:r>
              <a:rPr lang="en-US" sz="1200" b="0" i="0" u="none" strike="noStrike" kern="1200" baseline="0" dirty="0" smtClean="0">
                <a:solidFill>
                  <a:schemeClr val="tx1"/>
                </a:solidFill>
                <a:latin typeface="Times New Roman" pitchFamily="-84" charset="0"/>
                <a:ea typeface="+mn-ea"/>
                <a:cs typeface="+mn-cs"/>
              </a:rPr>
              <a:t>These are devices whose performance demands from users are increasing at a much</a:t>
            </a:r>
          </a:p>
          <a:p>
            <a:r>
              <a:rPr lang="en-US" sz="1200" b="0" i="0" u="none" strike="noStrike" kern="1200" baseline="0" dirty="0" smtClean="0">
                <a:solidFill>
                  <a:schemeClr val="tx1"/>
                </a:solidFill>
                <a:latin typeface="Times New Roman" pitchFamily="-84" charset="0"/>
                <a:ea typeface="+mn-ea"/>
                <a:cs typeface="+mn-cs"/>
              </a:rPr>
              <a:t>faster rate than the capacity of batteries or the power savings from semiconductor</a:t>
            </a:r>
          </a:p>
          <a:p>
            <a:r>
              <a:rPr lang="en-US" sz="1200" b="0" i="0" u="none" strike="noStrike" kern="1200" baseline="0" dirty="0" smtClean="0">
                <a:solidFill>
                  <a:schemeClr val="tx1"/>
                </a:solidFill>
                <a:latin typeface="Times New Roman" pitchFamily="-84" charset="0"/>
                <a:ea typeface="+mn-ea"/>
                <a:cs typeface="+mn-cs"/>
              </a:rPr>
              <a:t>process advances. The usage pattern for smartphones and tablets is quite dynamic.</a:t>
            </a:r>
          </a:p>
          <a:p>
            <a:r>
              <a:rPr lang="en-US" sz="1200" b="0" i="0" u="none" strike="noStrike" kern="1200" baseline="0" dirty="0" smtClean="0">
                <a:solidFill>
                  <a:schemeClr val="tx1"/>
                </a:solidFill>
                <a:latin typeface="Times New Roman" pitchFamily="-84" charset="0"/>
                <a:ea typeface="+mn-ea"/>
                <a:cs typeface="+mn-cs"/>
              </a:rPr>
              <a:t>Periods of processing-intense tasks, such as gaming and web browsing, alternate</a:t>
            </a:r>
          </a:p>
          <a:p>
            <a:r>
              <a:rPr lang="en-US" sz="1200" b="0" i="0" u="none" strike="noStrike" kern="1200" baseline="0" dirty="0" smtClean="0">
                <a:solidFill>
                  <a:schemeClr val="tx1"/>
                </a:solidFill>
                <a:latin typeface="Times New Roman" pitchFamily="-84" charset="0"/>
                <a:ea typeface="+mn-ea"/>
                <a:cs typeface="+mn-cs"/>
              </a:rPr>
              <a:t> with typically longer periods of low processing-intensity tasks, such as texting, e-mail,</a:t>
            </a:r>
          </a:p>
          <a:p>
            <a:r>
              <a:rPr lang="en-US" sz="1200" b="0" i="0" u="none" strike="noStrike" kern="1200" baseline="0" dirty="0" smtClean="0">
                <a:solidFill>
                  <a:schemeClr val="tx1"/>
                </a:solidFill>
                <a:latin typeface="Times New Roman" pitchFamily="-84" charset="0"/>
                <a:ea typeface="+mn-ea"/>
                <a:cs typeface="+mn-cs"/>
              </a:rPr>
              <a:t>and audio. The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architecture takes advantage of this variation in</a:t>
            </a:r>
          </a:p>
          <a:p>
            <a:r>
              <a:rPr lang="en-US" sz="1200" b="0" i="0" u="none" strike="noStrike" kern="1200" baseline="0" dirty="0" smtClean="0">
                <a:solidFill>
                  <a:schemeClr val="tx1"/>
                </a:solidFill>
                <a:latin typeface="Times New Roman" pitchFamily="-84" charset="0"/>
                <a:ea typeface="+mn-ea"/>
                <a:cs typeface="+mn-cs"/>
              </a:rPr>
              <a:t>required performance. The A15 is designed for maximum performance within the</a:t>
            </a:r>
          </a:p>
          <a:p>
            <a:r>
              <a:rPr lang="en-US" sz="1200" b="0" i="0" u="none" strike="noStrike" kern="1200" baseline="0" dirty="0" smtClean="0">
                <a:solidFill>
                  <a:schemeClr val="tx1"/>
                </a:solidFill>
                <a:latin typeface="Times New Roman" pitchFamily="-84" charset="0"/>
                <a:ea typeface="+mn-ea"/>
                <a:cs typeface="+mn-cs"/>
              </a:rPr>
              <a:t>mobile power budget. The A7 processor is designed for maximum efficiency and</a:t>
            </a:r>
          </a:p>
          <a:p>
            <a:r>
              <a:rPr lang="en-US" sz="1200" b="0" i="0" u="none" strike="noStrike" kern="1200" baseline="0" dirty="0" smtClean="0">
                <a:solidFill>
                  <a:schemeClr val="tx1"/>
                </a:solidFill>
                <a:latin typeface="Times New Roman" pitchFamily="-84" charset="0"/>
                <a:ea typeface="+mn-ea"/>
                <a:cs typeface="+mn-cs"/>
              </a:rPr>
              <a:t>high enough performance to address all but the most intense periods of work.</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15</a:t>
            </a:fld>
            <a:endParaRPr lang="en-US" dirty="0"/>
          </a:p>
        </p:txBody>
      </p:sp>
    </p:spTree>
    <p:extLst>
      <p:ext uri="{BB962C8B-B14F-4D97-AF65-F5344CB8AC3E}">
        <p14:creationId xmlns:p14="http://schemas.microsoft.com/office/powerpoint/2010/main" val="1495860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The A7 is far simpler and less powerful than</a:t>
            </a:r>
          </a:p>
          <a:p>
            <a:r>
              <a:rPr lang="en-US" sz="1200" b="0" i="0" u="none" strike="noStrike" kern="1200" baseline="0" dirty="0" smtClean="0">
                <a:solidFill>
                  <a:schemeClr val="tx1"/>
                </a:solidFill>
                <a:latin typeface="Times New Roman" pitchFamily="-84" charset="0"/>
                <a:ea typeface="+mn-ea"/>
                <a:cs typeface="+mn-cs"/>
              </a:rPr>
              <a:t>the A15. But its simplicity requires far fewer transistors than does the A15’s</a:t>
            </a:r>
          </a:p>
          <a:p>
            <a:r>
              <a:rPr lang="en-US" sz="1200" b="0" i="0" u="none" strike="noStrike" kern="1200" baseline="0" dirty="0" smtClean="0">
                <a:solidFill>
                  <a:schemeClr val="tx1"/>
                </a:solidFill>
                <a:latin typeface="Times New Roman" pitchFamily="-84" charset="0"/>
                <a:ea typeface="+mn-ea"/>
                <a:cs typeface="+mn-cs"/>
              </a:rPr>
              <a:t>complexity—and fewer transistors require less energy to operate. The differences</a:t>
            </a:r>
          </a:p>
          <a:p>
            <a:r>
              <a:rPr lang="en-US" sz="1200" b="0" i="0" u="none" strike="noStrike" kern="1200" baseline="0" dirty="0" smtClean="0">
                <a:solidFill>
                  <a:schemeClr val="tx1"/>
                </a:solidFill>
                <a:latin typeface="Times New Roman" pitchFamily="-84" charset="0"/>
                <a:ea typeface="+mn-ea"/>
                <a:cs typeface="+mn-cs"/>
              </a:rPr>
              <a:t>between the A7 and A15 cores are seen most clearly by examining their instruction</a:t>
            </a:r>
          </a:p>
          <a:p>
            <a:r>
              <a:rPr lang="en-US" sz="1200" b="0" i="0" u="none" strike="noStrike" kern="1200" baseline="0" dirty="0" smtClean="0">
                <a:solidFill>
                  <a:schemeClr val="tx1"/>
                </a:solidFill>
                <a:latin typeface="Times New Roman" pitchFamily="-84" charset="0"/>
                <a:ea typeface="+mn-ea"/>
                <a:cs typeface="+mn-cs"/>
              </a:rPr>
              <a:t>pipelines, as shown in Figure 18.10.</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A7 is an in-order CPU with a pipeline length of 8 to 10 stages. It has a</a:t>
            </a:r>
          </a:p>
          <a:p>
            <a:r>
              <a:rPr lang="en-US" sz="1200" b="0" i="0" u="none" strike="noStrike" kern="1200" baseline="0" dirty="0" smtClean="0">
                <a:solidFill>
                  <a:schemeClr val="tx1"/>
                </a:solidFill>
                <a:latin typeface="Times New Roman" pitchFamily="-84" charset="0"/>
                <a:ea typeface="+mn-ea"/>
                <a:cs typeface="+mn-cs"/>
              </a:rPr>
              <a:t>single queue for all of its execution units, and two instructions can be sent to its five</a:t>
            </a:r>
          </a:p>
          <a:p>
            <a:r>
              <a:rPr lang="en-US" sz="1200" b="0" i="0" u="none" strike="noStrike" kern="1200" baseline="0" dirty="0" smtClean="0">
                <a:solidFill>
                  <a:schemeClr val="tx1"/>
                </a:solidFill>
                <a:latin typeface="Times New Roman" pitchFamily="-84" charset="0"/>
                <a:ea typeface="+mn-ea"/>
                <a:cs typeface="+mn-cs"/>
              </a:rPr>
              <a:t>execution units per clock cycle. The A15, on the other hand, is an out-of- order</a:t>
            </a:r>
          </a:p>
          <a:p>
            <a:r>
              <a:rPr lang="en-US" sz="1200" b="0" i="0" u="none" strike="noStrike" kern="1200" baseline="0" dirty="0" smtClean="0">
                <a:solidFill>
                  <a:schemeClr val="tx1"/>
                </a:solidFill>
                <a:latin typeface="Times New Roman" pitchFamily="-84" charset="0"/>
                <a:ea typeface="+mn-ea"/>
                <a:cs typeface="+mn-cs"/>
              </a:rPr>
              <a:t>processor with a pipeline length of 15 to 24 stages. Each of its eight execution units has</a:t>
            </a:r>
          </a:p>
          <a:p>
            <a:r>
              <a:rPr lang="en-US" sz="1200" b="0" i="0" u="none" strike="noStrike" kern="1200" baseline="0" dirty="0" smtClean="0">
                <a:solidFill>
                  <a:schemeClr val="tx1"/>
                </a:solidFill>
                <a:latin typeface="Times New Roman" pitchFamily="-84" charset="0"/>
                <a:ea typeface="+mn-ea"/>
                <a:cs typeface="+mn-cs"/>
              </a:rPr>
              <a:t>its own multistage queue, and three instructions can be processed per clock cycle.</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16</a:t>
            </a:fld>
            <a:endParaRPr lang="en-US" dirty="0"/>
          </a:p>
        </p:txBody>
      </p:sp>
    </p:spTree>
    <p:extLst>
      <p:ext uri="{BB962C8B-B14F-4D97-AF65-F5344CB8AC3E}">
        <p14:creationId xmlns:p14="http://schemas.microsoft.com/office/powerpoint/2010/main" val="3434109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The energy consumed by the execution of an instruction is partially related to</a:t>
            </a:r>
          </a:p>
          <a:p>
            <a:r>
              <a:rPr lang="en-US" sz="1200" b="0" i="0" u="none" strike="noStrike" kern="1200" baseline="0" dirty="0" smtClean="0">
                <a:solidFill>
                  <a:schemeClr val="tx1"/>
                </a:solidFill>
                <a:latin typeface="Times New Roman" pitchFamily="-84" charset="0"/>
                <a:ea typeface="+mn-ea"/>
                <a:cs typeface="+mn-cs"/>
              </a:rPr>
              <a:t>the number of pipeline stages it must traverse. Therefore, a significant difference in</a:t>
            </a:r>
          </a:p>
          <a:p>
            <a:r>
              <a:rPr lang="en-US" sz="1200" b="0" i="0" u="none" strike="noStrike" kern="1200" baseline="0" dirty="0" smtClean="0">
                <a:solidFill>
                  <a:schemeClr val="tx1"/>
                </a:solidFill>
                <a:latin typeface="Times New Roman" pitchFamily="-84" charset="0"/>
                <a:ea typeface="+mn-ea"/>
                <a:cs typeface="+mn-cs"/>
              </a:rPr>
              <a:t>energy consumption between Cortex-A15 and Cortex-A7 comes from the different</a:t>
            </a:r>
          </a:p>
          <a:p>
            <a:r>
              <a:rPr lang="en-US" sz="1200" b="0" i="0" u="none" strike="noStrike" kern="1200" baseline="0" dirty="0" smtClean="0">
                <a:solidFill>
                  <a:schemeClr val="tx1"/>
                </a:solidFill>
                <a:latin typeface="Times New Roman" pitchFamily="-84" charset="0"/>
                <a:ea typeface="+mn-ea"/>
                <a:cs typeface="+mn-cs"/>
              </a:rPr>
              <a:t>pipeline complexity. Across a range of benchmarks, the Cortex-A15</a:t>
            </a:r>
          </a:p>
          <a:p>
            <a:r>
              <a:rPr lang="en-US" sz="1200" b="0" i="0" u="none" strike="noStrike" kern="1200" baseline="0" dirty="0" smtClean="0">
                <a:solidFill>
                  <a:schemeClr val="tx1"/>
                </a:solidFill>
                <a:latin typeface="Times New Roman" pitchFamily="-84" charset="0"/>
                <a:ea typeface="+mn-ea"/>
                <a:cs typeface="+mn-cs"/>
              </a:rPr>
              <a:t>delivers roughly twice the performance of the Cortex-A7</a:t>
            </a:r>
          </a:p>
          <a:p>
            <a:r>
              <a:rPr lang="en-US" sz="1200" b="0" i="0" u="none" strike="noStrike" kern="1200" baseline="0" dirty="0" smtClean="0">
                <a:solidFill>
                  <a:schemeClr val="tx1"/>
                </a:solidFill>
                <a:latin typeface="Times New Roman" pitchFamily="-84" charset="0"/>
                <a:ea typeface="+mn-ea"/>
                <a:cs typeface="+mn-cs"/>
              </a:rPr>
              <a:t>per unit MHz, and the Cortex-A7 is roughly</a:t>
            </a:r>
          </a:p>
          <a:p>
            <a:r>
              <a:rPr lang="en-US" sz="1200" b="0" i="0" u="none" strike="noStrike" kern="1200" baseline="0" dirty="0" smtClean="0">
                <a:solidFill>
                  <a:schemeClr val="tx1"/>
                </a:solidFill>
                <a:latin typeface="Times New Roman" pitchFamily="-84" charset="0"/>
                <a:ea typeface="+mn-ea"/>
                <a:cs typeface="+mn-cs"/>
              </a:rPr>
              <a:t>three times as energy efficient as the Cortex-A15</a:t>
            </a:r>
          </a:p>
          <a:p>
            <a:r>
              <a:rPr lang="en-US" sz="1200" b="0" i="0" u="none" strike="noStrike" kern="1200" baseline="0" dirty="0" smtClean="0">
                <a:solidFill>
                  <a:schemeClr val="tx1"/>
                </a:solidFill>
                <a:latin typeface="Times New Roman" pitchFamily="-84" charset="0"/>
                <a:ea typeface="+mn-ea"/>
                <a:cs typeface="+mn-cs"/>
              </a:rPr>
              <a:t>in completing the same workloads</a:t>
            </a:r>
          </a:p>
          <a:p>
            <a:r>
              <a:rPr lang="en-US" sz="1200" b="0" i="0" u="none" strike="noStrike" kern="1200" baseline="0" dirty="0" smtClean="0">
                <a:solidFill>
                  <a:schemeClr val="tx1"/>
                </a:solidFill>
                <a:latin typeface="Times New Roman" pitchFamily="-84" charset="0"/>
                <a:ea typeface="+mn-ea"/>
                <a:cs typeface="+mn-cs"/>
              </a:rPr>
              <a:t>[JEFF12]. The performance tradeoff is illustrated in Figure 18.11 [STEV13].</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17</a:t>
            </a:fld>
            <a:endParaRPr lang="en-US" dirty="0"/>
          </a:p>
        </p:txBody>
      </p:sp>
    </p:spTree>
    <p:extLst>
      <p:ext uri="{BB962C8B-B14F-4D97-AF65-F5344CB8AC3E}">
        <p14:creationId xmlns:p14="http://schemas.microsoft.com/office/powerpoint/2010/main" val="1054511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Typically, a heterogeneous multicore processor will feature dedicated L2 cache</a:t>
            </a:r>
          </a:p>
          <a:p>
            <a:r>
              <a:rPr lang="en-US" sz="1200" b="0" i="0" u="none" strike="noStrike" kern="1200" baseline="0" dirty="0" smtClean="0">
                <a:solidFill>
                  <a:schemeClr val="tx1"/>
                </a:solidFill>
                <a:latin typeface="Times New Roman" pitchFamily="-84" charset="0"/>
                <a:ea typeface="+mn-ea"/>
                <a:cs typeface="+mn-cs"/>
              </a:rPr>
              <a:t>assigned to the different processor types. We see that in the general depiction of a</a:t>
            </a:r>
          </a:p>
          <a:p>
            <a:r>
              <a:rPr lang="en-US" sz="1200" b="0" i="0" u="none" strike="noStrike" kern="1200" baseline="0" dirty="0" smtClean="0">
                <a:solidFill>
                  <a:schemeClr val="tx1"/>
                </a:solidFill>
                <a:latin typeface="Times New Roman" pitchFamily="-84" charset="0"/>
                <a:ea typeface="+mn-ea"/>
                <a:cs typeface="+mn-cs"/>
              </a:rPr>
              <a:t>CPU/GPU scheme of Figure 18.7. Because the CPU and GPU are engaged in quite</a:t>
            </a:r>
          </a:p>
          <a:p>
            <a:r>
              <a:rPr lang="en-US" sz="1200" b="0" i="0" u="none" strike="noStrike" kern="1200" baseline="0" dirty="0" smtClean="0">
                <a:solidFill>
                  <a:schemeClr val="tx1"/>
                </a:solidFill>
                <a:latin typeface="Times New Roman" pitchFamily="-84" charset="0"/>
                <a:ea typeface="+mn-ea"/>
                <a:cs typeface="+mn-cs"/>
              </a:rPr>
              <a:t>different tasks, it makes sense that each has its own L2 cache, shared among the similar</a:t>
            </a:r>
          </a:p>
          <a:p>
            <a:r>
              <a:rPr lang="en-US" sz="1200" b="0" i="0" u="none" strike="noStrike" kern="1200" baseline="0" dirty="0" smtClean="0">
                <a:solidFill>
                  <a:schemeClr val="tx1"/>
                </a:solidFill>
                <a:latin typeface="Times New Roman" pitchFamily="-84" charset="0"/>
                <a:ea typeface="+mn-ea"/>
                <a:cs typeface="+mn-cs"/>
              </a:rPr>
              <a:t>CPUs. We also see this in the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architecture (Figure 18.9), in which the A7</a:t>
            </a:r>
          </a:p>
          <a:p>
            <a:r>
              <a:rPr lang="en-US" sz="1200" b="0" i="0" u="none" strike="noStrike" kern="1200" baseline="0" dirty="0" smtClean="0">
                <a:solidFill>
                  <a:schemeClr val="tx1"/>
                </a:solidFill>
                <a:latin typeface="Times New Roman" pitchFamily="-84" charset="0"/>
                <a:ea typeface="+mn-ea"/>
                <a:cs typeface="+mn-cs"/>
              </a:rPr>
              <a:t>cores share an L2 cache and the A15 cores share a separate L2 cache.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When multiple caches exist, there is a need for a cache-coherence scheme to</a:t>
            </a:r>
          </a:p>
          <a:p>
            <a:r>
              <a:rPr lang="en-US" sz="1200" b="0" i="0" u="none" strike="noStrike" kern="1200" baseline="0" dirty="0" smtClean="0">
                <a:solidFill>
                  <a:schemeClr val="tx1"/>
                </a:solidFill>
                <a:latin typeface="Times New Roman" pitchFamily="-84" charset="0"/>
                <a:ea typeface="+mn-ea"/>
                <a:cs typeface="+mn-cs"/>
              </a:rPr>
              <a:t>avoid access to invalid data. Cache coherency may be addressed with software-</a:t>
            </a:r>
          </a:p>
          <a:p>
            <a:r>
              <a:rPr lang="en-US" sz="1200" b="0" i="0" u="none" strike="noStrike" kern="1200" baseline="0" dirty="0" smtClean="0">
                <a:solidFill>
                  <a:schemeClr val="tx1"/>
                </a:solidFill>
                <a:latin typeface="Times New Roman" pitchFamily="-84" charset="0"/>
                <a:ea typeface="+mn-ea"/>
                <a:cs typeface="+mn-cs"/>
              </a:rPr>
              <a:t>based techniques. In the case where the cache contains stale data, the cached copy may be</a:t>
            </a:r>
          </a:p>
          <a:p>
            <a:r>
              <a:rPr lang="en-US" sz="1200" b="0" i="0" u="none" strike="noStrike" kern="1200" baseline="0" dirty="0" smtClean="0">
                <a:solidFill>
                  <a:schemeClr val="tx1"/>
                </a:solidFill>
                <a:latin typeface="Times New Roman" pitchFamily="-84" charset="0"/>
                <a:ea typeface="+mn-ea"/>
                <a:cs typeface="+mn-cs"/>
              </a:rPr>
              <a:t>invalidated and reread from memory when needed again. When memory contains</a:t>
            </a:r>
          </a:p>
          <a:p>
            <a:r>
              <a:rPr lang="en-US" sz="1200" b="0" i="0" u="none" strike="noStrike" kern="1200" baseline="0" dirty="0" smtClean="0">
                <a:solidFill>
                  <a:schemeClr val="tx1"/>
                </a:solidFill>
                <a:latin typeface="Times New Roman" pitchFamily="-84" charset="0"/>
                <a:ea typeface="+mn-ea"/>
                <a:cs typeface="+mn-cs"/>
              </a:rPr>
              <a:t>stale data due to a write-back cache containing dirty data, the cache may be cleaned</a:t>
            </a:r>
          </a:p>
          <a:p>
            <a:r>
              <a:rPr lang="en-US" sz="1200" b="0" i="0" u="none" strike="noStrike" kern="1200" baseline="0" dirty="0" smtClean="0">
                <a:solidFill>
                  <a:schemeClr val="tx1"/>
                </a:solidFill>
                <a:latin typeface="Times New Roman" pitchFamily="-84" charset="0"/>
                <a:ea typeface="+mn-ea"/>
                <a:cs typeface="+mn-cs"/>
              </a:rPr>
              <a:t>by forcing write back to memory. Any other cached copies that may exist in other</a:t>
            </a:r>
          </a:p>
          <a:p>
            <a:r>
              <a:rPr lang="en-US" sz="1200" b="0" i="0" u="none" strike="noStrike" kern="1200" baseline="0" dirty="0" smtClean="0">
                <a:solidFill>
                  <a:schemeClr val="tx1"/>
                </a:solidFill>
                <a:latin typeface="Times New Roman" pitchFamily="-84" charset="0"/>
                <a:ea typeface="+mn-ea"/>
                <a:cs typeface="+mn-cs"/>
              </a:rPr>
              <a:t>caches must be invalidated. This software burden consumes too many resources in a</a:t>
            </a:r>
          </a:p>
          <a:p>
            <a:r>
              <a:rPr lang="en-US" sz="1200" b="0" i="0" u="none" strike="noStrike" kern="1200" baseline="0" dirty="0" err="1" smtClean="0">
                <a:solidFill>
                  <a:schemeClr val="tx1"/>
                </a:solidFill>
                <a:latin typeface="Times New Roman" pitchFamily="-84" charset="0"/>
                <a:ea typeface="+mn-ea"/>
                <a:cs typeface="+mn-cs"/>
              </a:rPr>
              <a:t>SoC</a:t>
            </a:r>
            <a:r>
              <a:rPr lang="en-US" sz="1200" b="0" i="0" u="none" strike="noStrike" kern="1200" baseline="0" dirty="0" smtClean="0">
                <a:solidFill>
                  <a:schemeClr val="tx1"/>
                </a:solidFill>
                <a:latin typeface="Times New Roman" pitchFamily="-84" charset="0"/>
                <a:ea typeface="+mn-ea"/>
                <a:cs typeface="+mn-cs"/>
              </a:rPr>
              <a:t> chip, leading to the use of hardware cache-coherent implementations, especially</a:t>
            </a:r>
          </a:p>
          <a:p>
            <a:r>
              <a:rPr lang="en-US" sz="1200" b="0" i="0" u="none" strike="noStrike" kern="1200" baseline="0" dirty="0" smtClean="0">
                <a:solidFill>
                  <a:schemeClr val="tx1"/>
                </a:solidFill>
                <a:latin typeface="Times New Roman" pitchFamily="-84" charset="0"/>
                <a:ea typeface="+mn-ea"/>
                <a:cs typeface="+mn-cs"/>
              </a:rPr>
              <a:t>in heterogeneous multicore processors.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As described in Chapter 17, there are two main approaches to hardware-implemented</a:t>
            </a:r>
          </a:p>
          <a:p>
            <a:r>
              <a:rPr lang="en-US" sz="1200" b="0" i="0" u="none" strike="noStrike" kern="1200" baseline="0" dirty="0" smtClean="0">
                <a:solidFill>
                  <a:schemeClr val="tx1"/>
                </a:solidFill>
                <a:latin typeface="Times New Roman" pitchFamily="-84" charset="0"/>
                <a:ea typeface="+mn-ea"/>
                <a:cs typeface="+mn-cs"/>
              </a:rPr>
              <a:t>cache coherence: directory protocols and snoopy protocols. ARM</a:t>
            </a:r>
          </a:p>
          <a:p>
            <a:r>
              <a:rPr lang="en-US" sz="1200" b="0" i="0" u="none" strike="noStrike" kern="1200" baseline="0" dirty="0" smtClean="0">
                <a:solidFill>
                  <a:schemeClr val="tx1"/>
                </a:solidFill>
                <a:latin typeface="Times New Roman" pitchFamily="-84" charset="0"/>
                <a:ea typeface="+mn-ea"/>
                <a:cs typeface="+mn-cs"/>
              </a:rPr>
              <a:t>has developed a hardware coherence capability called ACE (</a:t>
            </a:r>
            <a:r>
              <a:rPr lang="en-US" sz="1200" b="1" i="0" u="none" strike="noStrike" kern="1200" baseline="0" dirty="0" smtClean="0">
                <a:solidFill>
                  <a:schemeClr val="tx1"/>
                </a:solidFill>
                <a:latin typeface="Times New Roman" pitchFamily="-84" charset="0"/>
                <a:ea typeface="+mn-ea"/>
                <a:cs typeface="+mn-cs"/>
              </a:rPr>
              <a:t>A</a:t>
            </a:r>
            <a:r>
              <a:rPr lang="en-US" sz="1200" b="0"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err="1" smtClean="0">
                <a:solidFill>
                  <a:schemeClr val="tx1"/>
                </a:solidFill>
                <a:latin typeface="Times New Roman" pitchFamily="-84" charset="0"/>
                <a:ea typeface="+mn-ea"/>
                <a:cs typeface="+mn-cs"/>
              </a:rPr>
              <a:t>dvanced</a:t>
            </a:r>
            <a:r>
              <a:rPr lang="en-US" sz="1200" b="0" i="0" u="none" strike="noStrike" kern="1200" baseline="0" dirty="0" smtClean="0">
                <a:solidFill>
                  <a:schemeClr val="tx1"/>
                </a:solidFill>
                <a:latin typeface="Times New Roman" pitchFamily="-84" charset="0"/>
                <a:ea typeface="+mn-ea"/>
                <a:cs typeface="+mn-cs"/>
              </a:rPr>
              <a:t> Extensible</a:t>
            </a:r>
          </a:p>
          <a:p>
            <a:r>
              <a:rPr lang="en-US" sz="1200" b="0" i="0" u="none" strike="noStrike" kern="1200" baseline="0" dirty="0" smtClean="0">
                <a:solidFill>
                  <a:schemeClr val="tx1"/>
                </a:solidFill>
                <a:latin typeface="Times New Roman" pitchFamily="-84" charset="0"/>
                <a:ea typeface="+mn-ea"/>
                <a:cs typeface="+mn-cs"/>
              </a:rPr>
              <a:t>Interface </a:t>
            </a:r>
            <a:r>
              <a:rPr lang="en-US" sz="1200" b="1" i="0" u="none" strike="noStrike" kern="1200" baseline="0" dirty="0" smtClean="0">
                <a:solidFill>
                  <a:schemeClr val="tx1"/>
                </a:solidFill>
                <a:latin typeface="Times New Roman" pitchFamily="-84" charset="0"/>
                <a:ea typeface="+mn-ea"/>
                <a:cs typeface="+mn-cs"/>
              </a:rPr>
              <a:t>C</a:t>
            </a:r>
            <a:r>
              <a:rPr lang="en-US" sz="1200" b="0"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err="1" smtClean="0">
                <a:solidFill>
                  <a:schemeClr val="tx1"/>
                </a:solidFill>
                <a:latin typeface="Times New Roman" pitchFamily="-84" charset="0"/>
                <a:ea typeface="+mn-ea"/>
                <a:cs typeface="+mn-cs"/>
              </a:rPr>
              <a:t>oherence</a:t>
            </a:r>
            <a:r>
              <a:rPr lang="en-US" sz="1200" b="0" i="0" u="none" strike="noStrike" kern="1200" baseline="0" dirty="0" smtClean="0">
                <a:solidFill>
                  <a:schemeClr val="tx1"/>
                </a:solidFill>
                <a:latin typeface="Times New Roman" pitchFamily="-84" charset="0"/>
                <a:ea typeface="+mn-ea"/>
                <a:cs typeface="+mn-cs"/>
              </a:rPr>
              <a:t> </a:t>
            </a:r>
            <a:r>
              <a:rPr lang="en-US" sz="1200" b="1" i="0" u="none" strike="noStrike" kern="1200" baseline="0" dirty="0" smtClean="0">
                <a:solidFill>
                  <a:schemeClr val="tx1"/>
                </a:solidFill>
                <a:latin typeface="Times New Roman" pitchFamily="-84" charset="0"/>
                <a:ea typeface="+mn-ea"/>
                <a:cs typeface="+mn-cs"/>
              </a:rPr>
              <a:t>E</a:t>
            </a:r>
            <a:r>
              <a:rPr lang="en-US" sz="1200" b="0"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err="1" smtClean="0">
                <a:solidFill>
                  <a:schemeClr val="tx1"/>
                </a:solidFill>
                <a:latin typeface="Times New Roman" pitchFamily="-84" charset="0"/>
                <a:ea typeface="+mn-ea"/>
                <a:cs typeface="+mn-cs"/>
              </a:rPr>
              <a:t>xtensions</a:t>
            </a:r>
            <a:r>
              <a:rPr lang="en-US" sz="1200" b="0" i="0" u="none" strike="noStrike" kern="1200" baseline="0" dirty="0" smtClean="0">
                <a:solidFill>
                  <a:schemeClr val="tx1"/>
                </a:solidFill>
                <a:latin typeface="Times New Roman" pitchFamily="-84" charset="0"/>
                <a:ea typeface="+mn-ea"/>
                <a:cs typeface="+mn-cs"/>
              </a:rPr>
              <a:t>) that can be configured to implement either directory</a:t>
            </a:r>
          </a:p>
          <a:p>
            <a:r>
              <a:rPr lang="en-US" sz="1200" b="0" i="0" u="none" strike="noStrike" kern="1200" baseline="0" dirty="0" smtClean="0">
                <a:solidFill>
                  <a:schemeClr val="tx1"/>
                </a:solidFill>
                <a:latin typeface="Times New Roman" pitchFamily="-84" charset="0"/>
                <a:ea typeface="+mn-ea"/>
                <a:cs typeface="+mn-cs"/>
              </a:rPr>
              <a:t>or snoopy approach, or even a combination. ACE has been designed to support</a:t>
            </a:r>
          </a:p>
          <a:p>
            <a:r>
              <a:rPr lang="en-US" sz="1200" b="0" i="0" u="none" strike="noStrike" kern="1200" baseline="0" dirty="0" smtClean="0">
                <a:solidFill>
                  <a:schemeClr val="tx1"/>
                </a:solidFill>
                <a:latin typeface="Times New Roman" pitchFamily="-84" charset="0"/>
                <a:ea typeface="+mn-ea"/>
                <a:cs typeface="+mn-cs"/>
              </a:rPr>
              <a:t>a wide range of coherent masters with differing capabilities. ACE supports</a:t>
            </a:r>
          </a:p>
          <a:p>
            <a:r>
              <a:rPr lang="en-US" sz="1200" b="0" i="0" u="none" strike="noStrike" kern="1200" baseline="0" dirty="0" smtClean="0">
                <a:solidFill>
                  <a:schemeClr val="tx1"/>
                </a:solidFill>
                <a:latin typeface="Times New Roman" pitchFamily="-84" charset="0"/>
                <a:ea typeface="+mn-ea"/>
                <a:cs typeface="+mn-cs"/>
              </a:rPr>
              <a:t>coherency between dissimilar processors such as the Cortex-A15 and Cortex-A7</a:t>
            </a:r>
          </a:p>
          <a:p>
            <a:r>
              <a:rPr lang="en-US" sz="1200" b="0" i="0" u="none" strike="noStrike" kern="1200" baseline="0" dirty="0" smtClean="0">
                <a:solidFill>
                  <a:schemeClr val="tx1"/>
                </a:solidFill>
                <a:latin typeface="Times New Roman" pitchFamily="-84" charset="0"/>
                <a:ea typeface="+mn-ea"/>
                <a:cs typeface="+mn-cs"/>
              </a:rPr>
              <a:t>processors, enabling ARM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technology. It supports I/O coherency for</a:t>
            </a:r>
          </a:p>
          <a:p>
            <a:r>
              <a:rPr lang="en-US" sz="1200" b="0" i="0" u="none" strike="noStrike" kern="1200" baseline="0" dirty="0" smtClean="0">
                <a:solidFill>
                  <a:schemeClr val="tx1"/>
                </a:solidFill>
                <a:latin typeface="Times New Roman" pitchFamily="-84" charset="0"/>
                <a:ea typeface="+mn-ea"/>
                <a:cs typeface="+mn-cs"/>
              </a:rPr>
              <a:t>un-cached masters, supports masters with differing cache line sizes, differing internal</a:t>
            </a:r>
          </a:p>
          <a:p>
            <a:r>
              <a:rPr lang="en-US" sz="1200" b="0" i="0" u="none" strike="noStrike" kern="1200" baseline="0" dirty="0" smtClean="0">
                <a:solidFill>
                  <a:schemeClr val="tx1"/>
                </a:solidFill>
                <a:latin typeface="Times New Roman" pitchFamily="-84" charset="0"/>
                <a:ea typeface="+mn-ea"/>
                <a:cs typeface="+mn-cs"/>
              </a:rPr>
              <a:t>cache state models, and masters with write-back or write-through caches. As</a:t>
            </a:r>
          </a:p>
          <a:p>
            <a:r>
              <a:rPr lang="en-US" sz="1200" b="0" i="0" u="none" strike="noStrike" kern="1200" baseline="0" dirty="0" smtClean="0">
                <a:solidFill>
                  <a:schemeClr val="tx1"/>
                </a:solidFill>
                <a:latin typeface="Times New Roman" pitchFamily="-84" charset="0"/>
                <a:ea typeface="+mn-ea"/>
                <a:cs typeface="+mn-cs"/>
              </a:rPr>
              <a:t>another example, ACE is implemented in the memory subsystem memory controller</a:t>
            </a:r>
          </a:p>
          <a:p>
            <a:r>
              <a:rPr lang="en-US" sz="1200" b="0" i="0" u="none" strike="noStrike" kern="1200" baseline="0" dirty="0" smtClean="0">
                <a:solidFill>
                  <a:schemeClr val="tx1"/>
                </a:solidFill>
                <a:latin typeface="Times New Roman" pitchFamily="-84" charset="0"/>
                <a:ea typeface="+mn-ea"/>
                <a:cs typeface="+mn-cs"/>
              </a:rPr>
              <a:t>(MSMC) in the TI </a:t>
            </a:r>
            <a:r>
              <a:rPr lang="en-US" sz="1200" b="0" i="0" u="none" strike="noStrike" kern="1200" baseline="0" dirty="0" err="1" smtClean="0">
                <a:solidFill>
                  <a:schemeClr val="tx1"/>
                </a:solidFill>
                <a:latin typeface="Times New Roman" pitchFamily="-84" charset="0"/>
                <a:ea typeface="+mn-ea"/>
                <a:cs typeface="+mn-cs"/>
              </a:rPr>
              <a:t>SoC</a:t>
            </a:r>
            <a:r>
              <a:rPr lang="en-US" sz="1200" b="0" i="0" u="none" strike="noStrike" kern="1200" baseline="0" dirty="0" smtClean="0">
                <a:solidFill>
                  <a:schemeClr val="tx1"/>
                </a:solidFill>
                <a:latin typeface="Times New Roman" pitchFamily="-84" charset="0"/>
                <a:ea typeface="+mn-ea"/>
                <a:cs typeface="+mn-cs"/>
              </a:rPr>
              <a:t> chip of Figure 18.8. MSMC supports hardware cache</a:t>
            </a:r>
          </a:p>
          <a:p>
            <a:r>
              <a:rPr lang="en-US" sz="1200" b="0" i="0" u="none" strike="noStrike" kern="1200" baseline="0" dirty="0" smtClean="0">
                <a:solidFill>
                  <a:schemeClr val="tx1"/>
                </a:solidFill>
                <a:latin typeface="Times New Roman" pitchFamily="-84" charset="0"/>
                <a:ea typeface="+mn-ea"/>
                <a:cs typeface="+mn-cs"/>
              </a:rPr>
              <a:t>coherence between the ARM </a:t>
            </a:r>
            <a:r>
              <a:rPr lang="en-US" sz="1200" b="0" i="0" u="none" strike="noStrike" kern="1200" baseline="0" dirty="0" err="1" smtClean="0">
                <a:solidFill>
                  <a:schemeClr val="tx1"/>
                </a:solidFill>
                <a:latin typeface="Times New Roman" pitchFamily="-84" charset="0"/>
                <a:ea typeface="+mn-ea"/>
                <a:cs typeface="+mn-cs"/>
              </a:rPr>
              <a:t>CorePac</a:t>
            </a:r>
            <a:r>
              <a:rPr lang="en-US" sz="1200" b="0" i="0" u="none" strike="noStrike" kern="1200" baseline="0" dirty="0" smtClean="0">
                <a:solidFill>
                  <a:schemeClr val="tx1"/>
                </a:solidFill>
                <a:latin typeface="Times New Roman" pitchFamily="-84" charset="0"/>
                <a:ea typeface="+mn-ea"/>
                <a:cs typeface="+mn-cs"/>
              </a:rPr>
              <a:t> L1/L2 caches and EDMA/IO peripherals for</a:t>
            </a:r>
          </a:p>
          <a:p>
            <a:r>
              <a:rPr lang="en-US" sz="1200" b="0" i="0" u="none" strike="noStrike" kern="1200" baseline="0" dirty="0" smtClean="0">
                <a:solidFill>
                  <a:schemeClr val="tx1"/>
                </a:solidFill>
                <a:latin typeface="Times New Roman" pitchFamily="-84" charset="0"/>
                <a:ea typeface="+mn-ea"/>
                <a:cs typeface="+mn-cs"/>
              </a:rPr>
              <a:t>shared SRAM and DDR spaces. This feature allows the sharing of MSMC SRAM</a:t>
            </a:r>
          </a:p>
          <a:p>
            <a:r>
              <a:rPr lang="en-US" sz="1200" b="0" i="0" u="none" strike="noStrike" kern="1200" baseline="0" dirty="0" smtClean="0">
                <a:solidFill>
                  <a:schemeClr val="tx1"/>
                </a:solidFill>
                <a:latin typeface="Times New Roman" pitchFamily="-84" charset="0"/>
                <a:ea typeface="+mn-ea"/>
                <a:cs typeface="+mn-cs"/>
              </a:rPr>
              <a:t>and DDR data spaces by these masters on the chip, without having to use explicit</a:t>
            </a:r>
          </a:p>
          <a:p>
            <a:r>
              <a:rPr lang="en-US" sz="1200" b="0" i="0" u="none" strike="noStrike" kern="1200" baseline="0" dirty="0" smtClean="0">
                <a:solidFill>
                  <a:schemeClr val="tx1"/>
                </a:solidFill>
                <a:latin typeface="Times New Roman" pitchFamily="-84" charset="0"/>
                <a:ea typeface="+mn-ea"/>
                <a:cs typeface="+mn-cs"/>
              </a:rPr>
              <a:t>software cache maintenance techniques.</a:t>
            </a:r>
          </a:p>
          <a:p>
            <a:endParaRPr lang="en-US" sz="1200" b="0" i="0" u="none" strike="noStrike" kern="1200" baseline="0" dirty="0" smtClean="0">
              <a:solidFill>
                <a:schemeClr val="tx1"/>
              </a:solidFill>
              <a:latin typeface="Times New Roman" pitchFamily="-8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18</a:t>
            </a:fld>
            <a:endParaRPr lang="en-US" dirty="0"/>
          </a:p>
        </p:txBody>
      </p:sp>
    </p:spTree>
    <p:extLst>
      <p:ext uri="{BB962C8B-B14F-4D97-AF65-F5344CB8AC3E}">
        <p14:creationId xmlns:p14="http://schemas.microsoft.com/office/powerpoint/2010/main" val="22595531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ACE makes use of a five-state cache model. In each cache, each line is either</a:t>
            </a:r>
          </a:p>
          <a:p>
            <a:r>
              <a:rPr lang="en-US" sz="1200" b="0" i="0" u="none" strike="noStrike" kern="1200" baseline="0" dirty="0" smtClean="0">
                <a:solidFill>
                  <a:schemeClr val="tx1"/>
                </a:solidFill>
                <a:latin typeface="Times New Roman" pitchFamily="-84" charset="0"/>
                <a:ea typeface="+mn-ea"/>
                <a:cs typeface="+mn-cs"/>
              </a:rPr>
              <a:t>Valid or Invalid. If a line is Valid, it can be in one of four states, defined by two</a:t>
            </a:r>
          </a:p>
          <a:p>
            <a:r>
              <a:rPr lang="en-US" sz="1200" b="0" i="0" u="none" strike="noStrike" kern="1200" baseline="0" dirty="0" smtClean="0">
                <a:solidFill>
                  <a:schemeClr val="tx1"/>
                </a:solidFill>
                <a:latin typeface="Times New Roman" pitchFamily="-84" charset="0"/>
                <a:ea typeface="+mn-ea"/>
                <a:cs typeface="+mn-cs"/>
              </a:rPr>
              <a:t>dimensions. A line may contain data that are Shared or Unique. A Shared line contains</a:t>
            </a:r>
          </a:p>
          <a:p>
            <a:r>
              <a:rPr lang="en-US" sz="1200" b="0" i="0" u="none" strike="noStrike" kern="1200" baseline="0" dirty="0" smtClean="0">
                <a:solidFill>
                  <a:schemeClr val="tx1"/>
                </a:solidFill>
                <a:latin typeface="Times New Roman" pitchFamily="-84" charset="0"/>
                <a:ea typeface="+mn-ea"/>
                <a:cs typeface="+mn-cs"/>
              </a:rPr>
              <a:t>data from a region of external (main) memory that is potentially sharable. A</a:t>
            </a:r>
          </a:p>
          <a:p>
            <a:r>
              <a:rPr lang="en-US" sz="1200" b="0" i="0" u="none" strike="noStrike" kern="1200" baseline="0" dirty="0" smtClean="0">
                <a:solidFill>
                  <a:schemeClr val="tx1"/>
                </a:solidFill>
                <a:latin typeface="Times New Roman" pitchFamily="-84" charset="0"/>
                <a:ea typeface="+mn-ea"/>
                <a:cs typeface="+mn-cs"/>
              </a:rPr>
              <a:t>Unique line contains data from a region of memory that is dedicated to the core</a:t>
            </a:r>
          </a:p>
          <a:p>
            <a:r>
              <a:rPr lang="en-US" sz="1200" b="0" i="0" u="none" strike="noStrike" kern="1200" baseline="0" dirty="0" smtClean="0">
                <a:solidFill>
                  <a:schemeClr val="tx1"/>
                </a:solidFill>
                <a:latin typeface="Times New Roman" pitchFamily="-84" charset="0"/>
                <a:ea typeface="+mn-ea"/>
                <a:cs typeface="+mn-cs"/>
              </a:rPr>
              <a:t>owning this cache. And the line is either Clean or Dirty, generally meaning either</a:t>
            </a:r>
          </a:p>
          <a:p>
            <a:r>
              <a:rPr lang="en-US" sz="1200" b="0" i="0" u="none" strike="noStrike" kern="1200" baseline="0" dirty="0" smtClean="0">
                <a:solidFill>
                  <a:schemeClr val="tx1"/>
                </a:solidFill>
                <a:latin typeface="Times New Roman" pitchFamily="-84" charset="0"/>
                <a:ea typeface="+mn-ea"/>
                <a:cs typeface="+mn-cs"/>
              </a:rPr>
              <a:t>memory contains the latest, most up-to-date data and the cache line is merely a copy</a:t>
            </a:r>
          </a:p>
          <a:p>
            <a:r>
              <a:rPr lang="en-US" sz="1200" b="0" i="0" u="none" strike="noStrike" kern="1200" baseline="0" dirty="0" smtClean="0">
                <a:solidFill>
                  <a:schemeClr val="tx1"/>
                </a:solidFill>
                <a:latin typeface="Times New Roman" pitchFamily="-84" charset="0"/>
                <a:ea typeface="+mn-ea"/>
                <a:cs typeface="+mn-cs"/>
              </a:rPr>
              <a:t>of memory, or if it’s Dirty then the cache line is the latest, most up-to-date data and</a:t>
            </a:r>
          </a:p>
          <a:p>
            <a:r>
              <a:rPr lang="en-US" sz="1200" b="0" i="0" u="none" strike="noStrike" kern="1200" baseline="0" dirty="0" smtClean="0">
                <a:solidFill>
                  <a:schemeClr val="tx1"/>
                </a:solidFill>
                <a:latin typeface="Times New Roman" pitchFamily="-84" charset="0"/>
                <a:ea typeface="+mn-ea"/>
                <a:cs typeface="+mn-cs"/>
              </a:rPr>
              <a:t>it must be written back to memory at some stage. The one exception to the above</a:t>
            </a:r>
          </a:p>
          <a:p>
            <a:r>
              <a:rPr lang="en-US" sz="1200" b="0" i="0" u="none" strike="noStrike" kern="1200" baseline="0" dirty="0" smtClean="0">
                <a:solidFill>
                  <a:schemeClr val="tx1"/>
                </a:solidFill>
                <a:latin typeface="Times New Roman" pitchFamily="-84" charset="0"/>
                <a:ea typeface="+mn-ea"/>
                <a:cs typeface="+mn-cs"/>
              </a:rPr>
              <a:t>description is when multiple caches share a line and it’s dirty. In this case, all caches</a:t>
            </a:r>
          </a:p>
          <a:p>
            <a:r>
              <a:rPr lang="en-US" sz="1200" b="0" i="0" u="none" strike="noStrike" kern="1200" baseline="0" dirty="0" smtClean="0">
                <a:solidFill>
                  <a:schemeClr val="tx1"/>
                </a:solidFill>
                <a:latin typeface="Times New Roman" pitchFamily="-84" charset="0"/>
                <a:ea typeface="+mn-ea"/>
                <a:cs typeface="+mn-cs"/>
              </a:rPr>
              <a:t>must contain the latest data value at all times, but only one may be in the Shared/</a:t>
            </a:r>
          </a:p>
          <a:p>
            <a:r>
              <a:rPr lang="en-US" sz="1200" b="0" i="0" u="none" strike="noStrike" kern="1200" baseline="0" dirty="0" smtClean="0">
                <a:solidFill>
                  <a:schemeClr val="tx1"/>
                </a:solidFill>
                <a:latin typeface="Times New Roman" pitchFamily="-84" charset="0"/>
                <a:ea typeface="+mn-ea"/>
                <a:cs typeface="+mn-cs"/>
              </a:rPr>
              <a:t>Dirty state, the others being held in the Shared/Clean state. The Shared/Dirty state</a:t>
            </a:r>
          </a:p>
          <a:p>
            <a:r>
              <a:rPr lang="en-US" sz="1200" b="0" i="0" u="none" strike="noStrike" kern="1200" baseline="0" dirty="0" smtClean="0">
                <a:solidFill>
                  <a:schemeClr val="tx1"/>
                </a:solidFill>
                <a:latin typeface="Times New Roman" pitchFamily="-84" charset="0"/>
                <a:ea typeface="+mn-ea"/>
                <a:cs typeface="+mn-cs"/>
              </a:rPr>
              <a:t>is thus used to indicate which cache has responsibility for writing the data back to</a:t>
            </a:r>
          </a:p>
          <a:p>
            <a:r>
              <a:rPr lang="en-US" sz="1200" b="0" i="0" u="none" strike="noStrike" kern="1200" baseline="0" dirty="0" smtClean="0">
                <a:solidFill>
                  <a:schemeClr val="tx1"/>
                </a:solidFill>
                <a:latin typeface="Times New Roman" pitchFamily="-84" charset="0"/>
                <a:ea typeface="+mn-ea"/>
                <a:cs typeface="+mn-cs"/>
              </a:rPr>
              <a:t>memory, and Shared/Clean is more accurately described as meaning data is shared</a:t>
            </a:r>
          </a:p>
          <a:p>
            <a:r>
              <a:rPr lang="en-US" sz="1200" b="0" i="0" u="none" strike="noStrike" kern="1200" baseline="0" dirty="0" smtClean="0">
                <a:solidFill>
                  <a:schemeClr val="tx1"/>
                </a:solidFill>
                <a:latin typeface="Times New Roman" pitchFamily="-84" charset="0"/>
                <a:ea typeface="+mn-ea"/>
                <a:cs typeface="+mn-cs"/>
              </a:rPr>
              <a:t>but there is no need to write it back to memory.</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ACE states correspond to a cache coherency model with five states,</a:t>
            </a:r>
          </a:p>
          <a:p>
            <a:r>
              <a:rPr lang="en-US" sz="1200" b="0" i="0" u="none" strike="noStrike" kern="1200" baseline="0" dirty="0" smtClean="0">
                <a:solidFill>
                  <a:schemeClr val="tx1"/>
                </a:solidFill>
                <a:latin typeface="Times New Roman" pitchFamily="-84" charset="0"/>
                <a:ea typeface="+mn-ea"/>
                <a:cs typeface="+mn-cs"/>
              </a:rPr>
              <a:t>known as MOESI (Figure 18.12).</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19</a:t>
            </a:fld>
            <a:endParaRPr lang="en-US" dirty="0"/>
          </a:p>
        </p:txBody>
      </p:sp>
    </p:spTree>
    <p:extLst>
      <p:ext uri="{BB962C8B-B14F-4D97-AF65-F5344CB8AC3E}">
        <p14:creationId xmlns:p14="http://schemas.microsoft.com/office/powerpoint/2010/main" val="3470625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84" charset="0"/>
                <a:ea typeface="+mn-ea"/>
                <a:cs typeface="+mn-cs"/>
              </a:rPr>
              <a:t>A </a:t>
            </a:r>
            <a:r>
              <a:rPr lang="en-US" sz="1200" b="1" kern="1200" dirty="0" smtClean="0">
                <a:solidFill>
                  <a:schemeClr val="tx1"/>
                </a:solidFill>
                <a:latin typeface="Times New Roman" pitchFamily="-84" charset="0"/>
                <a:ea typeface="+mn-ea"/>
                <a:cs typeface="+mn-cs"/>
              </a:rPr>
              <a:t>multicore </a:t>
            </a:r>
            <a:r>
              <a:rPr lang="en-US" sz="1200" kern="1200" dirty="0" smtClean="0">
                <a:solidFill>
                  <a:schemeClr val="tx1"/>
                </a:solidFill>
                <a:latin typeface="Times New Roman" pitchFamily="-84" charset="0"/>
                <a:ea typeface="+mn-ea"/>
                <a:cs typeface="+mn-cs"/>
              </a:rPr>
              <a:t>computer, also known as a </a:t>
            </a:r>
            <a:r>
              <a:rPr lang="en-US" sz="1200" b="1" kern="1200" dirty="0" smtClean="0">
                <a:solidFill>
                  <a:schemeClr val="tx1"/>
                </a:solidFill>
                <a:latin typeface="Times New Roman" pitchFamily="-84" charset="0"/>
                <a:ea typeface="+mn-ea"/>
                <a:cs typeface="+mn-cs"/>
              </a:rPr>
              <a:t>chip multiprocessor, </a:t>
            </a:r>
            <a:r>
              <a:rPr lang="en-US" sz="1200" kern="1200" dirty="0" smtClean="0">
                <a:solidFill>
                  <a:schemeClr val="tx1"/>
                </a:solidFill>
                <a:latin typeface="Times New Roman" pitchFamily="-84" charset="0"/>
                <a:ea typeface="+mn-ea"/>
                <a:cs typeface="+mn-cs"/>
              </a:rPr>
              <a:t>combines two or more processors (called cores) on a single piece of silicon (called a die). Typically, each core consists of all of the components of an independent processor, such as registers, ALU, pipeline hardware, and control unit, plus L1 instruction and data caches. In addition to the multiple cores, contemporary multicore chips also include L2 cache and, increasingly, L3 cache. </a:t>
            </a:r>
            <a:r>
              <a:rPr lang="en-US" sz="1200" b="0" i="0" u="none" strike="noStrike" kern="1200" baseline="0" dirty="0" smtClean="0">
                <a:solidFill>
                  <a:schemeClr val="tx1"/>
                </a:solidFill>
                <a:latin typeface="Times New Roman" pitchFamily="-84" charset="0"/>
                <a:ea typeface="+mn-ea"/>
                <a:cs typeface="+mn-cs"/>
              </a:rPr>
              <a:t>The most highly integrated multicore processors, known as systems on chip (</a:t>
            </a:r>
            <a:r>
              <a:rPr lang="en-US" sz="1200" b="0" i="0" u="none" strike="noStrike" kern="1200" baseline="0" dirty="0" err="1" smtClean="0">
                <a:solidFill>
                  <a:schemeClr val="tx1"/>
                </a:solidFill>
                <a:latin typeface="Times New Roman" pitchFamily="-84" charset="0"/>
                <a:ea typeface="+mn-ea"/>
                <a:cs typeface="+mn-cs"/>
              </a:rPr>
              <a:t>SoCs</a:t>
            </a:r>
            <a:r>
              <a:rPr lang="en-US" sz="1200" b="0" i="0" u="none" strike="noStrike" kern="1200" baseline="0" dirty="0" smtClean="0">
                <a:solidFill>
                  <a:schemeClr val="tx1"/>
                </a:solidFill>
                <a:latin typeface="Times New Roman" pitchFamily="-84" charset="0"/>
                <a:ea typeface="+mn-ea"/>
                <a:cs typeface="+mn-cs"/>
              </a:rPr>
              <a:t>), also include memory and peripheral controllers.</a:t>
            </a:r>
            <a:endParaRPr lang="en-US" sz="1200" kern="1200" dirty="0" smtClean="0">
              <a:solidFill>
                <a:schemeClr val="tx1"/>
              </a:solidFill>
              <a:latin typeface="Times New Roman" pitchFamily="-84" charset="0"/>
              <a:ea typeface="+mn-ea"/>
              <a:cs typeface="+mn-cs"/>
            </a:endParaRPr>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This </a:t>
            </a:r>
            <a:r>
              <a:rPr lang="en-US" sz="1200" kern="1200" dirty="0" smtClean="0">
                <a:solidFill>
                  <a:schemeClr val="tx1"/>
                </a:solidFill>
                <a:latin typeface="Times New Roman" pitchFamily="-84" charset="0"/>
                <a:ea typeface="+mn-ea"/>
                <a:cs typeface="+mn-cs"/>
              </a:rPr>
              <a:t>chapter provides an overview of multicore systems. We begin with a look at the hardware performance factors that led to the development of multicore computers and the software challenges of exploiting the power of a multicore system. Next, we look at multicore organization. Finally, we examine three examples of multicore products, covering personal computer and workstation systems (Intel), embedded systems (ARM), and mainframes (IBM). </a:t>
            </a:r>
            <a:endParaRPr lang="en-US" dirty="0" smtClean="0"/>
          </a:p>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Table 18.2 compares the MOESI model with the</a:t>
            </a:r>
          </a:p>
          <a:p>
            <a:r>
              <a:rPr lang="en-US" sz="1200" b="0" i="0" u="none" strike="noStrike" kern="1200" baseline="0" dirty="0" smtClean="0">
                <a:solidFill>
                  <a:schemeClr val="tx1"/>
                </a:solidFill>
                <a:latin typeface="Times New Roman" pitchFamily="-84" charset="0"/>
                <a:ea typeface="+mn-ea"/>
                <a:cs typeface="+mn-cs"/>
              </a:rPr>
              <a:t>MESI model described in Chapter 17.</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20</a:t>
            </a:fld>
            <a:endParaRPr lang="en-US" dirty="0"/>
          </a:p>
        </p:txBody>
      </p:sp>
    </p:spTree>
    <p:extLst>
      <p:ext uri="{BB962C8B-B14F-4D97-AF65-F5344CB8AC3E}">
        <p14:creationId xmlns:p14="http://schemas.microsoft.com/office/powerpoint/2010/main" val="1492481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b="0" i="0" u="none" strike="noStrike" kern="1200" baseline="0" dirty="0" smtClean="0">
                <a:solidFill>
                  <a:schemeClr val="tx1"/>
                </a:solidFill>
                <a:latin typeface="Times New Roman" pitchFamily="-84" charset="0"/>
                <a:ea typeface="+mn-ea"/>
                <a:cs typeface="+mn-cs"/>
              </a:rPr>
              <a:t>Intel has introduced a number of multicore products in recent years. In this section,</a:t>
            </a:r>
          </a:p>
          <a:p>
            <a:r>
              <a:rPr lang="en-US" sz="1200" b="0" i="0" u="none" strike="noStrike" kern="1200" baseline="0" dirty="0" smtClean="0">
                <a:solidFill>
                  <a:schemeClr val="tx1"/>
                </a:solidFill>
                <a:latin typeface="Times New Roman" pitchFamily="-84" charset="0"/>
                <a:ea typeface="+mn-ea"/>
                <a:cs typeface="+mn-cs"/>
              </a:rPr>
              <a:t>we look at the Intel Core i7-990X.</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general structure of the Intel Core i7-990X is shown in Figure 18.13. Each</a:t>
            </a:r>
          </a:p>
          <a:p>
            <a:r>
              <a:rPr lang="en-US" sz="1200" b="0" i="0" u="none" strike="noStrike" kern="1200" baseline="0" dirty="0" smtClean="0">
                <a:solidFill>
                  <a:schemeClr val="tx1"/>
                </a:solidFill>
                <a:latin typeface="Times New Roman" pitchFamily="-84" charset="0"/>
                <a:ea typeface="+mn-ea"/>
                <a:cs typeface="+mn-cs"/>
              </a:rPr>
              <a:t>core has its own dedicated L2 cache  and the six cores share a 12-MB L3 cache . One</a:t>
            </a:r>
          </a:p>
          <a:p>
            <a:r>
              <a:rPr lang="en-US" sz="1200" b="0" i="0" u="none" strike="noStrike" kern="1200" baseline="0" dirty="0" smtClean="0">
                <a:solidFill>
                  <a:schemeClr val="tx1"/>
                </a:solidFill>
                <a:latin typeface="Times New Roman" pitchFamily="-84" charset="0"/>
                <a:ea typeface="+mn-ea"/>
                <a:cs typeface="+mn-cs"/>
              </a:rPr>
              <a:t>mechanism Intel uses to make its caches more effective is prefetching, in which the</a:t>
            </a:r>
          </a:p>
          <a:p>
            <a:r>
              <a:rPr lang="en-US" sz="1200" b="0" i="0" u="none" strike="noStrike" kern="1200" baseline="0" dirty="0" smtClean="0">
                <a:solidFill>
                  <a:schemeClr val="tx1"/>
                </a:solidFill>
                <a:latin typeface="Times New Roman" pitchFamily="-84" charset="0"/>
                <a:ea typeface="+mn-ea"/>
                <a:cs typeface="+mn-cs"/>
              </a:rPr>
              <a:t>hardware examines memory access patterns and attempts to fill the caches speculatively</a:t>
            </a:r>
          </a:p>
          <a:p>
            <a:r>
              <a:rPr lang="en-US" sz="1200" b="0" i="0" u="none" strike="noStrike" kern="1200" baseline="0" dirty="0" smtClean="0">
                <a:solidFill>
                  <a:schemeClr val="tx1"/>
                </a:solidFill>
                <a:latin typeface="Times New Roman" pitchFamily="-84" charset="0"/>
                <a:ea typeface="+mn-ea"/>
                <a:cs typeface="+mn-cs"/>
              </a:rPr>
              <a:t>with data that’s likely to be requested soon.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Core i7-990X chip supports two forms of external communications to</a:t>
            </a:r>
          </a:p>
          <a:p>
            <a:r>
              <a:rPr lang="en-US" sz="1200" b="0" i="0" u="none" strike="noStrike" kern="1200" baseline="0" dirty="0" smtClean="0">
                <a:solidFill>
                  <a:schemeClr val="tx1"/>
                </a:solidFill>
                <a:latin typeface="Times New Roman" pitchFamily="-84" charset="0"/>
                <a:ea typeface="+mn-ea"/>
                <a:cs typeface="+mn-cs"/>
              </a:rPr>
              <a:t>other chips. The DDR3 memory controller  brings the memory controller for the</a:t>
            </a:r>
          </a:p>
          <a:p>
            <a:r>
              <a:rPr lang="en-US" sz="1200" b="0" i="0" u="none" strike="noStrike" kern="1200" baseline="0" dirty="0" smtClean="0">
                <a:solidFill>
                  <a:schemeClr val="tx1"/>
                </a:solidFill>
                <a:latin typeface="Times New Roman" pitchFamily="-84" charset="0"/>
                <a:ea typeface="+mn-ea"/>
                <a:cs typeface="+mn-cs"/>
              </a:rPr>
              <a:t>DDR main memory onto the chip. The interface supports three channels that are</a:t>
            </a:r>
          </a:p>
          <a:p>
            <a:r>
              <a:rPr lang="en-US" sz="1200" b="0" i="0" u="none" strike="noStrike" kern="1200" baseline="0" dirty="0" smtClean="0">
                <a:solidFill>
                  <a:schemeClr val="tx1"/>
                </a:solidFill>
                <a:latin typeface="Times New Roman" pitchFamily="-84" charset="0"/>
                <a:ea typeface="+mn-ea"/>
                <a:cs typeface="+mn-cs"/>
              </a:rPr>
              <a:t>8 bytes wide for a total bus width of 192 bits, for an aggregate data rate of up to</a:t>
            </a:r>
          </a:p>
          <a:p>
            <a:r>
              <a:rPr lang="en-US" sz="1200" b="0" i="0" u="none" strike="noStrike" kern="1200" baseline="0" dirty="0" smtClean="0">
                <a:solidFill>
                  <a:schemeClr val="tx1"/>
                </a:solidFill>
                <a:latin typeface="Times New Roman" pitchFamily="-84" charset="0"/>
                <a:ea typeface="+mn-ea"/>
                <a:cs typeface="+mn-cs"/>
              </a:rPr>
              <a:t>32 GB/s. With the memory controller on the chip, the Front Side Bus is eliminated.</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a:t>
            </a:r>
            <a:r>
              <a:rPr lang="en-US" sz="1200" b="0" i="0" u="none" strike="noStrike" kern="1200" baseline="0" dirty="0" err="1" smtClean="0">
                <a:solidFill>
                  <a:schemeClr val="tx1"/>
                </a:solidFill>
                <a:latin typeface="Times New Roman" pitchFamily="-84" charset="0"/>
                <a:ea typeface="+mn-ea"/>
                <a:cs typeface="+mn-cs"/>
              </a:rPr>
              <a:t>QuickPath</a:t>
            </a:r>
            <a:r>
              <a:rPr lang="en-US" sz="1200" b="0" i="0" u="none" strike="noStrike" kern="1200" baseline="0" dirty="0" smtClean="0">
                <a:solidFill>
                  <a:schemeClr val="tx1"/>
                </a:solidFill>
                <a:latin typeface="Times New Roman" pitchFamily="-84" charset="0"/>
                <a:ea typeface="+mn-ea"/>
                <a:cs typeface="+mn-cs"/>
              </a:rPr>
              <a:t> Interconnect  (QPI) is a cache-coherent, point-to-point </a:t>
            </a:r>
            <a:r>
              <a:rPr lang="en-US" sz="1200" b="0" i="0" u="none" strike="noStrike" kern="1200" baseline="0" dirty="0" err="1" smtClean="0">
                <a:solidFill>
                  <a:schemeClr val="tx1"/>
                </a:solidFill>
                <a:latin typeface="Times New Roman" pitchFamily="-84" charset="0"/>
                <a:ea typeface="+mn-ea"/>
                <a:cs typeface="+mn-cs"/>
              </a:rPr>
              <a:t>linkbased</a:t>
            </a:r>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electrical interconnect specification for Intel processors and chipsets. It enables</a:t>
            </a:r>
          </a:p>
          <a:p>
            <a:r>
              <a:rPr lang="en-US" sz="1200" b="0" i="0" u="none" strike="noStrike" kern="1200" baseline="0" dirty="0" smtClean="0">
                <a:solidFill>
                  <a:schemeClr val="tx1"/>
                </a:solidFill>
                <a:latin typeface="Times New Roman" pitchFamily="-84" charset="0"/>
                <a:ea typeface="+mn-ea"/>
                <a:cs typeface="+mn-cs"/>
              </a:rPr>
              <a:t>high-speed communications among connected processor chips. The QPI link</a:t>
            </a:r>
          </a:p>
          <a:p>
            <a:r>
              <a:rPr lang="en-US" sz="1200" b="0" i="0" u="none" strike="noStrike" kern="1200" baseline="0" dirty="0" smtClean="0">
                <a:solidFill>
                  <a:schemeClr val="tx1"/>
                </a:solidFill>
                <a:latin typeface="Times New Roman" pitchFamily="-84" charset="0"/>
                <a:ea typeface="+mn-ea"/>
                <a:cs typeface="+mn-cs"/>
              </a:rPr>
              <a:t>operates at 6.4 GT/s (transfers per second). At 16 bits per transfer, that adds up to</a:t>
            </a:r>
          </a:p>
          <a:p>
            <a:r>
              <a:rPr lang="en-US" sz="1200" b="0" i="0" u="none" strike="noStrike" kern="1200" baseline="0" dirty="0" smtClean="0">
                <a:solidFill>
                  <a:schemeClr val="tx1"/>
                </a:solidFill>
                <a:latin typeface="Times New Roman" pitchFamily="-84" charset="0"/>
                <a:ea typeface="+mn-ea"/>
                <a:cs typeface="+mn-cs"/>
              </a:rPr>
              <a:t>12.8 GB/s, and since QPI links involve dedicated bidirectional pairs, the total bandwidth</a:t>
            </a:r>
          </a:p>
          <a:p>
            <a:r>
              <a:rPr lang="en-US" sz="1200" b="0" i="0" u="none" strike="noStrike" kern="1200" baseline="0" dirty="0" smtClean="0">
                <a:solidFill>
                  <a:schemeClr val="tx1"/>
                </a:solidFill>
                <a:latin typeface="Times New Roman" pitchFamily="-84" charset="0"/>
                <a:ea typeface="+mn-ea"/>
                <a:cs typeface="+mn-cs"/>
              </a:rPr>
              <a:t>is 25.6 GB/s. Section 3.5 covers QPI in some detail.</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21</a:t>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We have already seen two examples of heterogeneous multicore processors using</a:t>
            </a:r>
          </a:p>
          <a:p>
            <a:r>
              <a:rPr lang="en-US" sz="1200" b="0" i="0" u="none" strike="noStrike" kern="1200" baseline="0" dirty="0" smtClean="0">
                <a:solidFill>
                  <a:schemeClr val="tx1"/>
                </a:solidFill>
                <a:latin typeface="Times New Roman" pitchFamily="-84" charset="0"/>
                <a:ea typeface="+mn-ea"/>
                <a:cs typeface="+mn-cs"/>
              </a:rPr>
              <a:t>ARM cores, in Section 18.4: the </a:t>
            </a:r>
            <a:r>
              <a:rPr lang="en-US" sz="1200" b="0" i="0" u="none" strike="noStrike" kern="1200" baseline="0" dirty="0" err="1" smtClean="0">
                <a:solidFill>
                  <a:schemeClr val="tx1"/>
                </a:solidFill>
                <a:latin typeface="Times New Roman" pitchFamily="-84" charset="0"/>
                <a:ea typeface="+mn-ea"/>
                <a:cs typeface="+mn-cs"/>
              </a:rPr>
              <a:t>big.Little</a:t>
            </a:r>
            <a:r>
              <a:rPr lang="en-US" sz="1200" b="0" i="0" u="none" strike="noStrike" kern="1200" baseline="0" dirty="0" smtClean="0">
                <a:solidFill>
                  <a:schemeClr val="tx1"/>
                </a:solidFill>
                <a:latin typeface="Times New Roman" pitchFamily="-84" charset="0"/>
                <a:ea typeface="+mn-ea"/>
                <a:cs typeface="+mn-cs"/>
              </a:rPr>
              <a:t> architecture, which uses a combination of</a:t>
            </a:r>
          </a:p>
          <a:p>
            <a:r>
              <a:rPr lang="en-US" sz="1200" b="0" i="0" u="none" strike="noStrike" kern="1200" baseline="0" dirty="0" smtClean="0">
                <a:solidFill>
                  <a:schemeClr val="tx1"/>
                </a:solidFill>
                <a:latin typeface="Times New Roman" pitchFamily="-84" charset="0"/>
                <a:ea typeface="+mn-ea"/>
                <a:cs typeface="+mn-cs"/>
              </a:rPr>
              <a:t>ARM Cortex-A7 and Cortex-A15 cores; and the Texas Instruments DSP </a:t>
            </a:r>
            <a:r>
              <a:rPr lang="en-US" sz="1200" b="0" i="0" u="none" strike="noStrike" kern="1200" baseline="0" dirty="0" err="1" smtClean="0">
                <a:solidFill>
                  <a:schemeClr val="tx1"/>
                </a:solidFill>
                <a:latin typeface="Times New Roman" pitchFamily="-84" charset="0"/>
                <a:ea typeface="+mn-ea"/>
                <a:cs typeface="+mn-cs"/>
              </a:rPr>
              <a:t>SoC</a:t>
            </a:r>
            <a:r>
              <a:rPr lang="en-US" sz="1200" b="0" i="0" u="none" strike="noStrike" kern="1200" baseline="0" dirty="0" smtClean="0">
                <a:solidFill>
                  <a:schemeClr val="tx1"/>
                </a:solidFill>
                <a:latin typeface="Times New Roman" pitchFamily="-84" charset="0"/>
                <a:ea typeface="+mn-ea"/>
                <a:cs typeface="+mn-cs"/>
              </a:rPr>
              <a:t> architecture,</a:t>
            </a:r>
          </a:p>
          <a:p>
            <a:r>
              <a:rPr lang="en-US" sz="1200" b="0" i="0" u="none" strike="noStrike" kern="1200" baseline="0" dirty="0" smtClean="0">
                <a:solidFill>
                  <a:schemeClr val="tx1"/>
                </a:solidFill>
                <a:latin typeface="Times New Roman" pitchFamily="-84" charset="0"/>
                <a:ea typeface="+mn-ea"/>
                <a:cs typeface="+mn-cs"/>
              </a:rPr>
              <a:t>which combines Cortex-A15 cores with TI DSP cores. In this section, we</a:t>
            </a:r>
          </a:p>
          <a:p>
            <a:r>
              <a:rPr lang="en-US" sz="1200" b="0" i="0" u="none" strike="noStrike" kern="1200" baseline="0" dirty="0" smtClean="0">
                <a:solidFill>
                  <a:schemeClr val="tx1"/>
                </a:solidFill>
                <a:latin typeface="Times New Roman" pitchFamily="-84" charset="0"/>
                <a:ea typeface="+mn-ea"/>
                <a:cs typeface="+mn-cs"/>
              </a:rPr>
              <a:t>introduce the Cortex-A15 </a:t>
            </a:r>
            <a:r>
              <a:rPr lang="en-US" sz="1200" b="0" i="0" u="none" strike="noStrike" kern="1200" baseline="0" dirty="0" err="1" smtClean="0">
                <a:solidFill>
                  <a:schemeClr val="tx1"/>
                </a:solidFill>
                <a:latin typeface="Times New Roman" pitchFamily="-84" charset="0"/>
                <a:ea typeface="+mn-ea"/>
                <a:cs typeface="+mn-cs"/>
              </a:rPr>
              <a:t>MPCore</a:t>
            </a:r>
            <a:r>
              <a:rPr lang="en-US" sz="1200" b="0" i="0" u="none" strike="noStrike" kern="1200" baseline="0" dirty="0" smtClean="0">
                <a:solidFill>
                  <a:schemeClr val="tx1"/>
                </a:solidFill>
                <a:latin typeface="Times New Roman" pitchFamily="-84" charset="0"/>
                <a:ea typeface="+mn-ea"/>
                <a:cs typeface="+mn-cs"/>
              </a:rPr>
              <a:t> multicore chip, which is a homogeneous multicore</a:t>
            </a:r>
          </a:p>
          <a:p>
            <a:r>
              <a:rPr lang="en-US" sz="1200" b="0" i="0" u="none" strike="noStrike" kern="1200" baseline="0" dirty="0" smtClean="0">
                <a:solidFill>
                  <a:schemeClr val="tx1"/>
                </a:solidFill>
                <a:latin typeface="Times New Roman" pitchFamily="-84" charset="0"/>
                <a:ea typeface="+mn-ea"/>
                <a:cs typeface="+mn-cs"/>
              </a:rPr>
              <a:t>processor using multiple A15 cores. The A15 </a:t>
            </a:r>
            <a:r>
              <a:rPr lang="en-US" sz="1200" b="0" i="0" u="none" strike="noStrike" kern="1200" baseline="0" dirty="0" err="1" smtClean="0">
                <a:solidFill>
                  <a:schemeClr val="tx1"/>
                </a:solidFill>
                <a:latin typeface="Times New Roman" pitchFamily="-84" charset="0"/>
                <a:ea typeface="+mn-ea"/>
                <a:cs typeface="+mn-cs"/>
              </a:rPr>
              <a:t>MPCore</a:t>
            </a:r>
            <a:r>
              <a:rPr lang="en-US" sz="1200" b="0" i="0" u="none" strike="noStrike" kern="1200" baseline="0" dirty="0" smtClean="0">
                <a:solidFill>
                  <a:schemeClr val="tx1"/>
                </a:solidFill>
                <a:latin typeface="Times New Roman" pitchFamily="-84" charset="0"/>
                <a:ea typeface="+mn-ea"/>
                <a:cs typeface="+mn-cs"/>
              </a:rPr>
              <a:t> is a high-</a:t>
            </a:r>
          </a:p>
          <a:p>
            <a:r>
              <a:rPr lang="en-US" sz="1200" b="0" i="0" u="none" strike="noStrike" kern="1200" baseline="0" dirty="0" smtClean="0">
                <a:solidFill>
                  <a:schemeClr val="tx1"/>
                </a:solidFill>
                <a:latin typeface="Times New Roman" pitchFamily="-84" charset="0"/>
                <a:ea typeface="+mn-ea"/>
                <a:cs typeface="+mn-cs"/>
              </a:rPr>
              <a:t>performance chip targeted at applications including mobile computing, high-end</a:t>
            </a:r>
          </a:p>
          <a:p>
            <a:r>
              <a:rPr lang="en-US" sz="1200" b="0" i="0" u="none" strike="noStrike" kern="1200" baseline="0" dirty="0" smtClean="0">
                <a:solidFill>
                  <a:schemeClr val="tx1"/>
                </a:solidFill>
                <a:latin typeface="Times New Roman" pitchFamily="-84" charset="0"/>
                <a:ea typeface="+mn-ea"/>
                <a:cs typeface="+mn-cs"/>
              </a:rPr>
              <a:t>digital home servers, and wireless infrastructure.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Figure 18.14 presents a block diagram of the Cortex-A15</a:t>
            </a:r>
          </a:p>
          <a:p>
            <a:r>
              <a:rPr lang="en-US" sz="1200" b="0" i="0" u="none" strike="noStrike" kern="1200" baseline="0" dirty="0" err="1" smtClean="0">
                <a:solidFill>
                  <a:schemeClr val="tx1"/>
                </a:solidFill>
                <a:latin typeface="Times New Roman" pitchFamily="-84" charset="0"/>
                <a:ea typeface="+mn-ea"/>
                <a:cs typeface="+mn-cs"/>
              </a:rPr>
              <a:t>MPCore</a:t>
            </a:r>
            <a:r>
              <a:rPr lang="en-US" sz="1200" b="0" i="0" u="none" strike="noStrike" kern="1200" baseline="0" dirty="0" smtClean="0">
                <a:solidFill>
                  <a:schemeClr val="tx1"/>
                </a:solidFill>
                <a:latin typeface="Times New Roman" pitchFamily="-84" charset="0"/>
                <a:ea typeface="+mn-ea"/>
                <a:cs typeface="+mn-cs"/>
              </a:rPr>
              <a:t>. The key elements of the system are as follows: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Generic interrupt controller (GIC):  Handles interrupt detection and interrupt</a:t>
            </a:r>
          </a:p>
          <a:p>
            <a:r>
              <a:rPr lang="en-US" sz="1200" b="0" i="0" u="none" strike="noStrike" kern="1200" baseline="0" dirty="0" smtClean="0">
                <a:solidFill>
                  <a:schemeClr val="tx1"/>
                </a:solidFill>
                <a:latin typeface="Times New Roman" pitchFamily="-84" charset="0"/>
                <a:ea typeface="+mn-ea"/>
                <a:cs typeface="+mn-cs"/>
              </a:rPr>
              <a:t>prioritization. The GIC distributes interrupts to individual cores.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Debug unit and interface:  The debug unit enables an external debug host to: stop</a:t>
            </a:r>
          </a:p>
          <a:p>
            <a:r>
              <a:rPr lang="en-US" sz="1200" b="0" i="0" u="none" strike="noStrike" kern="1200" baseline="0" dirty="0" smtClean="0">
                <a:solidFill>
                  <a:schemeClr val="tx1"/>
                </a:solidFill>
                <a:latin typeface="Times New Roman" pitchFamily="-84" charset="0"/>
                <a:ea typeface="+mn-ea"/>
                <a:cs typeface="+mn-cs"/>
              </a:rPr>
              <a:t>program execution; examine and alter process and coprocessor state; examine</a:t>
            </a:r>
          </a:p>
          <a:p>
            <a:r>
              <a:rPr lang="en-US" sz="1200" b="0" i="0" u="none" strike="noStrike" kern="1200" baseline="0" dirty="0" smtClean="0">
                <a:solidFill>
                  <a:schemeClr val="tx1"/>
                </a:solidFill>
                <a:latin typeface="Times New Roman" pitchFamily="-84" charset="0"/>
                <a:ea typeface="+mn-ea"/>
                <a:cs typeface="+mn-cs"/>
              </a:rPr>
              <a:t>and alter memory and input/output peripheral state; and restart the processor.</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Generic timer:  Each core has its own private timer that can generate interrupts.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Trace:  Supports performance monitoring and program trace tools.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Core:  A single ARM Cortex-15 core.</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L1 cache:  Each core has its own dedicated L1 data cache and L1 instruction</a:t>
            </a:r>
          </a:p>
          <a:p>
            <a:r>
              <a:rPr lang="en-US" sz="1200" b="0" i="0" u="none" strike="noStrike" kern="1200" baseline="0" dirty="0" smtClean="0">
                <a:solidFill>
                  <a:schemeClr val="tx1"/>
                </a:solidFill>
                <a:latin typeface="Times New Roman" pitchFamily="-84" charset="0"/>
                <a:ea typeface="+mn-ea"/>
                <a:cs typeface="+mn-cs"/>
              </a:rPr>
              <a:t>cache.</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L2 cache:  The shared L2 memory system services L1 instruction and data</a:t>
            </a:r>
          </a:p>
          <a:p>
            <a:r>
              <a:rPr lang="en-US" sz="1200" b="0" i="0" u="none" strike="noStrike" kern="1200" baseline="0" dirty="0" smtClean="0">
                <a:solidFill>
                  <a:schemeClr val="tx1"/>
                </a:solidFill>
                <a:latin typeface="Times New Roman" pitchFamily="-84" charset="0"/>
                <a:ea typeface="+mn-ea"/>
                <a:cs typeface="+mn-cs"/>
              </a:rPr>
              <a:t>cache misses from each core.</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Snoop control unit (SCU):  Responsible for maintaining L1/L2 cache</a:t>
            </a:r>
          </a:p>
          <a:p>
            <a:r>
              <a:rPr lang="en-US" sz="1200" b="0" i="0" u="none" strike="noStrike" kern="1200" baseline="0" dirty="0" smtClean="0">
                <a:solidFill>
                  <a:schemeClr val="tx1"/>
                </a:solidFill>
                <a:latin typeface="Times New Roman" pitchFamily="-84" charset="0"/>
                <a:ea typeface="+mn-ea"/>
                <a:cs typeface="+mn-cs"/>
              </a:rPr>
              <a:t>coherency.</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22</a:t>
            </a:fld>
            <a:endParaRPr lang="en-US" dirty="0"/>
          </a:p>
        </p:txBody>
      </p:sp>
    </p:spTree>
    <p:extLst>
      <p:ext uri="{BB962C8B-B14F-4D97-AF65-F5344CB8AC3E}">
        <p14:creationId xmlns:p14="http://schemas.microsoft.com/office/powerpoint/2010/main" val="29815016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The GIC collates interrupts from a large number of sources. It provides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Masking of interrupts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Prioritization of the interrupts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Distribution of the interrupts to the target A15 cores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Tracking the status of interrupts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Generation of interrupts by software</a:t>
            </a:r>
          </a:p>
          <a:p>
            <a:endParaRPr lang="en-US" sz="1200" b="0" i="0" u="none" strike="noStrike" kern="1200" baseline="0" smtClean="0">
              <a:solidFill>
                <a:schemeClr val="tx1"/>
              </a:solidFill>
              <a:latin typeface="Times New Roman" pitchFamily="-84" charset="0"/>
              <a:ea typeface="+mn-ea"/>
              <a:cs typeface="+mn-cs"/>
            </a:endParaRPr>
          </a:p>
          <a:p>
            <a:r>
              <a:rPr lang="en-US" sz="1200" b="0" i="0" u="none" strike="noStrike" kern="1200" baseline="0" smtClean="0">
                <a:solidFill>
                  <a:schemeClr val="tx1"/>
                </a:solidFill>
                <a:latin typeface="Times New Roman" pitchFamily="-84" charset="0"/>
                <a:ea typeface="+mn-ea"/>
                <a:cs typeface="+mn-cs"/>
              </a:rPr>
              <a:t>The </a:t>
            </a:r>
            <a:r>
              <a:rPr lang="en-US" sz="1200" b="0" i="0" u="none" strike="noStrike" kern="1200" baseline="0" dirty="0" smtClean="0">
                <a:solidFill>
                  <a:schemeClr val="tx1"/>
                </a:solidFill>
                <a:latin typeface="Times New Roman" pitchFamily="-84" charset="0"/>
                <a:ea typeface="+mn-ea"/>
                <a:cs typeface="+mn-cs"/>
              </a:rPr>
              <a:t>GIC is a single functional unit that is placed in the system alongside A15</a:t>
            </a:r>
          </a:p>
          <a:p>
            <a:r>
              <a:rPr lang="en-US" sz="1200" b="0" i="0" u="none" strike="noStrike" kern="1200" baseline="0" dirty="0" smtClean="0">
                <a:solidFill>
                  <a:schemeClr val="tx1"/>
                </a:solidFill>
                <a:latin typeface="Times New Roman" pitchFamily="-84" charset="0"/>
                <a:ea typeface="+mn-ea"/>
                <a:cs typeface="+mn-cs"/>
              </a:rPr>
              <a:t>cores. This enables the number of interrupts supported in the system to be independent</a:t>
            </a:r>
          </a:p>
          <a:p>
            <a:r>
              <a:rPr lang="en-US" sz="1200" b="0" i="0" u="none" strike="noStrike" kern="1200" baseline="0" dirty="0" smtClean="0">
                <a:solidFill>
                  <a:schemeClr val="tx1"/>
                </a:solidFill>
                <a:latin typeface="Times New Roman" pitchFamily="-84" charset="0"/>
                <a:ea typeface="+mn-ea"/>
                <a:cs typeface="+mn-cs"/>
              </a:rPr>
              <a:t>of the A15 core design. The GIC is memory mapped; that is, control registers</a:t>
            </a:r>
          </a:p>
          <a:p>
            <a:r>
              <a:rPr lang="en-US" sz="1200" b="0" i="0" u="none" strike="noStrike" kern="1200" baseline="0" dirty="0" smtClean="0">
                <a:solidFill>
                  <a:schemeClr val="tx1"/>
                </a:solidFill>
                <a:latin typeface="Times New Roman" pitchFamily="-84" charset="0"/>
                <a:ea typeface="+mn-ea"/>
                <a:cs typeface="+mn-cs"/>
              </a:rPr>
              <a:t>for the GIC are defined relative to a main memory base address. The GIC is</a:t>
            </a:r>
          </a:p>
          <a:p>
            <a:r>
              <a:rPr lang="en-US" sz="1200" b="0" i="0" u="none" strike="noStrike" kern="1200" baseline="0" dirty="0" smtClean="0">
                <a:solidFill>
                  <a:schemeClr val="tx1"/>
                </a:solidFill>
                <a:latin typeface="Times New Roman" pitchFamily="-84" charset="0"/>
                <a:ea typeface="+mn-ea"/>
                <a:cs typeface="+mn-cs"/>
              </a:rPr>
              <a:t>accessed by the A15 cores using a private interface through the SCU.</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23</a:t>
            </a:fld>
            <a:endParaRPr lang="en-US" dirty="0"/>
          </a:p>
        </p:txBody>
      </p:sp>
    </p:spTree>
    <p:extLst>
      <p:ext uri="{BB962C8B-B14F-4D97-AF65-F5344CB8AC3E}">
        <p14:creationId xmlns:p14="http://schemas.microsoft.com/office/powerpoint/2010/main" val="383144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The GIC is designed to satisfy two functional requirements: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Provide a means of routing an interrupt request to a single CPU or multiple</a:t>
            </a:r>
          </a:p>
          <a:p>
            <a:r>
              <a:rPr lang="en-US" sz="1200" b="0" i="0" u="none" strike="noStrike" kern="1200" baseline="0" dirty="0" smtClean="0">
                <a:solidFill>
                  <a:schemeClr val="tx1"/>
                </a:solidFill>
                <a:latin typeface="Times New Roman" pitchFamily="-84" charset="0"/>
                <a:ea typeface="+mn-ea"/>
                <a:cs typeface="+mn-cs"/>
              </a:rPr>
              <a:t>CPUs, as required.</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Provide a means of interprocessor communication so that a thread on one</a:t>
            </a:r>
          </a:p>
          <a:p>
            <a:r>
              <a:rPr lang="en-US" sz="1200" b="0" i="0" u="none" strike="noStrike" kern="1200" baseline="0" dirty="0" smtClean="0">
                <a:solidFill>
                  <a:schemeClr val="tx1"/>
                </a:solidFill>
                <a:latin typeface="Times New Roman" pitchFamily="-84" charset="0"/>
                <a:ea typeface="+mn-ea"/>
                <a:cs typeface="+mn-cs"/>
              </a:rPr>
              <a:t>CPU can cause activity by a thread on another CPU.</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As an example that makes use of both requirements, consider a multithreaded</a:t>
            </a:r>
          </a:p>
          <a:p>
            <a:r>
              <a:rPr lang="en-US" sz="1200" b="0" i="0" u="none" strike="noStrike" kern="1200" baseline="0" dirty="0" smtClean="0">
                <a:solidFill>
                  <a:schemeClr val="tx1"/>
                </a:solidFill>
                <a:latin typeface="Times New Roman" pitchFamily="-84" charset="0"/>
                <a:ea typeface="+mn-ea"/>
                <a:cs typeface="+mn-cs"/>
              </a:rPr>
              <a:t>application that has threads running on multiple processors. Suppose the application</a:t>
            </a:r>
          </a:p>
          <a:p>
            <a:r>
              <a:rPr lang="en-US" sz="1200" b="0" i="0" u="none" strike="noStrike" kern="1200" baseline="0" dirty="0" smtClean="0">
                <a:solidFill>
                  <a:schemeClr val="tx1"/>
                </a:solidFill>
                <a:latin typeface="Times New Roman" pitchFamily="-84" charset="0"/>
                <a:ea typeface="+mn-ea"/>
                <a:cs typeface="+mn-cs"/>
              </a:rPr>
              <a:t>allocates some virtual memory. To maintain consistency, the operating system</a:t>
            </a:r>
          </a:p>
          <a:p>
            <a:r>
              <a:rPr lang="en-US" sz="1200" b="0" i="0" u="none" strike="noStrike" kern="1200" baseline="0" dirty="0" smtClean="0">
                <a:solidFill>
                  <a:schemeClr val="tx1"/>
                </a:solidFill>
                <a:latin typeface="Times New Roman" pitchFamily="-84" charset="0"/>
                <a:ea typeface="+mn-ea"/>
                <a:cs typeface="+mn-cs"/>
              </a:rPr>
              <a:t>must update memory translation tables on all processors. The OS could update the</a:t>
            </a:r>
          </a:p>
          <a:p>
            <a:r>
              <a:rPr lang="en-US" sz="1200" b="0" i="0" u="none" strike="noStrike" kern="1200" baseline="0" dirty="0" smtClean="0">
                <a:solidFill>
                  <a:schemeClr val="tx1"/>
                </a:solidFill>
                <a:latin typeface="Times New Roman" pitchFamily="-84" charset="0"/>
                <a:ea typeface="+mn-ea"/>
                <a:cs typeface="+mn-cs"/>
              </a:rPr>
              <a:t>tables on the processor where the virtual memory allocation took place, and then</a:t>
            </a:r>
          </a:p>
          <a:p>
            <a:r>
              <a:rPr lang="en-US" sz="1200" b="0" i="0" u="none" strike="noStrike" kern="1200" baseline="0" dirty="0" smtClean="0">
                <a:solidFill>
                  <a:schemeClr val="tx1"/>
                </a:solidFill>
                <a:latin typeface="Times New Roman" pitchFamily="-84" charset="0"/>
                <a:ea typeface="+mn-ea"/>
                <a:cs typeface="+mn-cs"/>
              </a:rPr>
              <a:t>issue an interrupt to all the other processors running this application. The other</a:t>
            </a:r>
          </a:p>
          <a:p>
            <a:r>
              <a:rPr lang="en-US" sz="1200" b="0" i="0" u="none" strike="noStrike" kern="1200" baseline="0" dirty="0" smtClean="0">
                <a:solidFill>
                  <a:schemeClr val="tx1"/>
                </a:solidFill>
                <a:latin typeface="Times New Roman" pitchFamily="-84" charset="0"/>
                <a:ea typeface="+mn-ea"/>
                <a:cs typeface="+mn-cs"/>
              </a:rPr>
              <a:t>processors could then use this interrupt’s ID to determine that they need to update</a:t>
            </a:r>
          </a:p>
          <a:p>
            <a:r>
              <a:rPr lang="en-US" sz="1200" b="0" i="0" u="none" strike="noStrike" kern="1200" baseline="0" dirty="0" smtClean="0">
                <a:solidFill>
                  <a:schemeClr val="tx1"/>
                </a:solidFill>
                <a:latin typeface="Times New Roman" pitchFamily="-84" charset="0"/>
                <a:ea typeface="+mn-ea"/>
                <a:cs typeface="+mn-cs"/>
              </a:rPr>
              <a:t>their memory translation tables.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GIC can route an interrupt to one or more CPUs in the following three</a:t>
            </a:r>
          </a:p>
          <a:p>
            <a:r>
              <a:rPr lang="en-US" sz="1200" b="0" i="0" u="none" strike="noStrike" kern="1200" baseline="0" dirty="0" smtClean="0">
                <a:solidFill>
                  <a:schemeClr val="tx1"/>
                </a:solidFill>
                <a:latin typeface="Times New Roman" pitchFamily="-84" charset="0"/>
                <a:ea typeface="+mn-ea"/>
                <a:cs typeface="+mn-cs"/>
              </a:rPr>
              <a:t>ways: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An interrupt can be directed to a specific processor only.</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An interrupt can be directed to a defined group of processors. The </a:t>
            </a:r>
            <a:r>
              <a:rPr lang="en-US" sz="1200" b="0" i="0" u="none" strike="noStrike" kern="1200" baseline="0" dirty="0" err="1" smtClean="0">
                <a:solidFill>
                  <a:schemeClr val="tx1"/>
                </a:solidFill>
                <a:latin typeface="Times New Roman" pitchFamily="-84" charset="0"/>
                <a:ea typeface="+mn-ea"/>
                <a:cs typeface="+mn-cs"/>
              </a:rPr>
              <a:t>MPCore</a:t>
            </a:r>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views the first processor to accept the interrupt, typically the least loaded, as</a:t>
            </a:r>
          </a:p>
          <a:p>
            <a:r>
              <a:rPr lang="en-US" sz="1200" b="0" i="0" u="none" strike="noStrike" kern="1200" baseline="0" dirty="0" smtClean="0">
                <a:solidFill>
                  <a:schemeClr val="tx1"/>
                </a:solidFill>
                <a:latin typeface="Times New Roman" pitchFamily="-84" charset="0"/>
                <a:ea typeface="+mn-ea"/>
                <a:cs typeface="+mn-cs"/>
              </a:rPr>
              <a:t>being best positioned to handle the interrupt.</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 An interrupt can be directed to all processors.</a:t>
            </a:r>
          </a:p>
          <a:p>
            <a:endParaRPr lang="en-US" sz="1200" b="0" i="0" u="none" strike="noStrike" kern="1200" baseline="0" dirty="0" smtClean="0">
              <a:solidFill>
                <a:schemeClr val="tx1"/>
              </a:solidFill>
              <a:latin typeface="Times New Roman" pitchFamily="-8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24</a:t>
            </a:fld>
            <a:endParaRPr lang="en-US" dirty="0"/>
          </a:p>
        </p:txBody>
      </p:sp>
    </p:spTree>
    <p:extLst>
      <p:ext uri="{BB962C8B-B14F-4D97-AF65-F5344CB8AC3E}">
        <p14:creationId xmlns:p14="http://schemas.microsoft.com/office/powerpoint/2010/main" val="3396134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From the point of view of software running on a particular CPU, the OS can</a:t>
            </a:r>
          </a:p>
          <a:p>
            <a:r>
              <a:rPr lang="en-US" sz="1200" b="0" i="0" u="none" strike="noStrike" kern="1200" baseline="0" dirty="0" smtClean="0">
                <a:solidFill>
                  <a:schemeClr val="tx1"/>
                </a:solidFill>
                <a:latin typeface="Times New Roman" pitchFamily="-84" charset="0"/>
                <a:ea typeface="+mn-ea"/>
                <a:cs typeface="+mn-cs"/>
              </a:rPr>
              <a:t>generate an interrupt to all but self, to self, or to specific other CPUs. For communication</a:t>
            </a:r>
          </a:p>
          <a:p>
            <a:r>
              <a:rPr lang="en-US" sz="1200" b="0" i="0" u="none" strike="noStrike" kern="1200" baseline="0" dirty="0" smtClean="0">
                <a:solidFill>
                  <a:schemeClr val="tx1"/>
                </a:solidFill>
                <a:latin typeface="Times New Roman" pitchFamily="-84" charset="0"/>
                <a:ea typeface="+mn-ea"/>
                <a:cs typeface="+mn-cs"/>
              </a:rPr>
              <a:t>between threads running on different CPUs, the interrupt mechanism is</a:t>
            </a:r>
          </a:p>
          <a:p>
            <a:r>
              <a:rPr lang="en-US" sz="1200" b="0" i="0" u="none" strike="noStrike" kern="1200" baseline="0" dirty="0" smtClean="0">
                <a:solidFill>
                  <a:schemeClr val="tx1"/>
                </a:solidFill>
                <a:latin typeface="Times New Roman" pitchFamily="-84" charset="0"/>
                <a:ea typeface="+mn-ea"/>
                <a:cs typeface="+mn-cs"/>
              </a:rPr>
              <a:t>typically combined with shared memory for message passing. Thus, when a thread is</a:t>
            </a:r>
          </a:p>
          <a:p>
            <a:r>
              <a:rPr lang="en-US" sz="1200" b="0" i="0" u="none" strike="noStrike" kern="1200" baseline="0" dirty="0" smtClean="0">
                <a:solidFill>
                  <a:schemeClr val="tx1"/>
                </a:solidFill>
                <a:latin typeface="Times New Roman" pitchFamily="-84" charset="0"/>
                <a:ea typeface="+mn-ea"/>
                <a:cs typeface="+mn-cs"/>
              </a:rPr>
              <a:t>interrupted by an interprocessor communication interrupt, it reads from the appropriate</a:t>
            </a:r>
          </a:p>
          <a:p>
            <a:r>
              <a:rPr lang="en-US" sz="1200" b="0" i="0" u="none" strike="noStrike" kern="1200" baseline="0" dirty="0" smtClean="0">
                <a:solidFill>
                  <a:schemeClr val="tx1"/>
                </a:solidFill>
                <a:latin typeface="Times New Roman" pitchFamily="-84" charset="0"/>
                <a:ea typeface="+mn-ea"/>
                <a:cs typeface="+mn-cs"/>
              </a:rPr>
              <a:t>block of shared memory to retrieve a message from the thread that triggered</a:t>
            </a:r>
          </a:p>
          <a:p>
            <a:r>
              <a:rPr lang="en-US" sz="1200" b="0" i="0" u="none" strike="noStrike" kern="1200" baseline="0" dirty="0" smtClean="0">
                <a:solidFill>
                  <a:schemeClr val="tx1"/>
                </a:solidFill>
                <a:latin typeface="Times New Roman" pitchFamily="-84" charset="0"/>
                <a:ea typeface="+mn-ea"/>
                <a:cs typeface="+mn-cs"/>
              </a:rPr>
              <a:t>the interrupt. A total of 16 interrupt IDs per CPU are available for interprocessor</a:t>
            </a:r>
          </a:p>
          <a:p>
            <a:r>
              <a:rPr lang="en-US" sz="1200" b="0" i="0" u="none" strike="noStrike" kern="1200" baseline="0" dirty="0" smtClean="0">
                <a:solidFill>
                  <a:schemeClr val="tx1"/>
                </a:solidFill>
                <a:latin typeface="Times New Roman" pitchFamily="-84" charset="0"/>
                <a:ea typeface="+mn-ea"/>
                <a:cs typeface="+mn-cs"/>
              </a:rPr>
              <a:t>communication.</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From the point of view of an A15 core, an interrupt can be:</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Inactive:  An Inactive interrupt is one that is nonasserted, or which in a multiprocessing</a:t>
            </a:r>
          </a:p>
          <a:p>
            <a:r>
              <a:rPr lang="en-US" sz="1200" b="0" i="0" u="none" strike="noStrike" kern="1200" baseline="0" dirty="0" smtClean="0">
                <a:solidFill>
                  <a:schemeClr val="tx1"/>
                </a:solidFill>
                <a:latin typeface="Times New Roman" pitchFamily="-84" charset="0"/>
                <a:ea typeface="+mn-ea"/>
                <a:cs typeface="+mn-cs"/>
              </a:rPr>
              <a:t>environment has been completely processed by that CPU but can</a:t>
            </a:r>
          </a:p>
          <a:p>
            <a:r>
              <a:rPr lang="en-US" sz="1200" b="0" i="0" u="none" strike="noStrike" kern="1200" baseline="0" dirty="0" smtClean="0">
                <a:solidFill>
                  <a:schemeClr val="tx1"/>
                </a:solidFill>
                <a:latin typeface="Times New Roman" pitchFamily="-84" charset="0"/>
                <a:ea typeface="+mn-ea"/>
                <a:cs typeface="+mn-cs"/>
              </a:rPr>
              <a:t>still be either Pending or Active in some of the CPUs to which it is targeted,</a:t>
            </a:r>
          </a:p>
          <a:p>
            <a:r>
              <a:rPr lang="en-US" sz="1200" b="0" i="0" u="none" strike="noStrike" kern="1200" baseline="0" dirty="0" smtClean="0">
                <a:solidFill>
                  <a:schemeClr val="tx1"/>
                </a:solidFill>
                <a:latin typeface="Times New Roman" pitchFamily="-84" charset="0"/>
                <a:ea typeface="+mn-ea"/>
                <a:cs typeface="+mn-cs"/>
              </a:rPr>
              <a:t>and so might not have been cleared at the interrupt source.</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Pending:  A Pending interrupt is one that has been asserted, and for which</a:t>
            </a:r>
          </a:p>
          <a:p>
            <a:r>
              <a:rPr lang="en-US" sz="1200" b="0" i="0" u="none" strike="noStrike" kern="1200" baseline="0" dirty="0" smtClean="0">
                <a:solidFill>
                  <a:schemeClr val="tx1"/>
                </a:solidFill>
                <a:latin typeface="Times New Roman" pitchFamily="-84" charset="0"/>
                <a:ea typeface="+mn-ea"/>
                <a:cs typeface="+mn-cs"/>
              </a:rPr>
              <a:t>processing has not started on that CPU.</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Active:  An Active interrupt is one that has been started on that CPU, but processing</a:t>
            </a:r>
          </a:p>
          <a:p>
            <a:r>
              <a:rPr lang="en-US" sz="1200" b="0" i="0" u="none" strike="noStrike" kern="1200" baseline="0" dirty="0" smtClean="0">
                <a:solidFill>
                  <a:schemeClr val="tx1"/>
                </a:solidFill>
                <a:latin typeface="Times New Roman" pitchFamily="-84" charset="0"/>
                <a:ea typeface="+mn-ea"/>
                <a:cs typeface="+mn-cs"/>
              </a:rPr>
              <a:t>is not complete. An Active interrupt can be pre-empted when a new</a:t>
            </a:r>
          </a:p>
          <a:p>
            <a:r>
              <a:rPr lang="en-US" sz="1200" b="0" i="0" u="none" strike="noStrike" kern="1200" baseline="0" dirty="0" smtClean="0">
                <a:solidFill>
                  <a:schemeClr val="tx1"/>
                </a:solidFill>
                <a:latin typeface="Times New Roman" pitchFamily="-84" charset="0"/>
                <a:ea typeface="+mn-ea"/>
                <a:cs typeface="+mn-cs"/>
              </a:rPr>
              <a:t>interrupt of higher priority interrupts A15 core interrupt processing.</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Interrupts come from the following sources: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Interprocessor interrupts (IPIs):  Each CPU has private interrupts, ID0-ID15,</a:t>
            </a:r>
          </a:p>
          <a:p>
            <a:r>
              <a:rPr lang="en-US" sz="1200" b="0" i="0" u="none" strike="noStrike" kern="1200" baseline="0" dirty="0" smtClean="0">
                <a:solidFill>
                  <a:schemeClr val="tx1"/>
                </a:solidFill>
                <a:latin typeface="Times New Roman" pitchFamily="-84" charset="0"/>
                <a:ea typeface="+mn-ea"/>
                <a:cs typeface="+mn-cs"/>
              </a:rPr>
              <a:t>that can only be triggered by software. The priority of an IPI depends on the</a:t>
            </a:r>
          </a:p>
          <a:p>
            <a:r>
              <a:rPr lang="en-US" sz="1200" b="0" i="0" u="none" strike="noStrike" kern="1200" baseline="0" dirty="0" smtClean="0">
                <a:solidFill>
                  <a:schemeClr val="tx1"/>
                </a:solidFill>
                <a:latin typeface="Times New Roman" pitchFamily="-84" charset="0"/>
                <a:ea typeface="+mn-ea"/>
                <a:cs typeface="+mn-cs"/>
              </a:rPr>
              <a:t>receiving CPU, not the sending CPU.</a:t>
            </a:r>
          </a:p>
          <a:p>
            <a:endParaRPr lang="en-US" sz="1200" b="0"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Private timer and/or watchdog interrupts: These use interrupt IDs 29 and 30.</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Legacy FIQ line: In legacy IRQ mode, the legacy FIQ pin, on a per CPU basis,</a:t>
            </a:r>
          </a:p>
          <a:p>
            <a:r>
              <a:rPr lang="en-US" sz="1200" b="0" i="0" u="none" strike="noStrike" kern="1200" baseline="0" dirty="0" smtClean="0">
                <a:solidFill>
                  <a:schemeClr val="tx1"/>
                </a:solidFill>
                <a:latin typeface="Times New Roman" pitchFamily="-84" charset="0"/>
                <a:ea typeface="+mn-ea"/>
                <a:cs typeface="+mn-cs"/>
              </a:rPr>
              <a:t>bypasses the Interrupt Distributor logic and directly drives interrupt requests</a:t>
            </a:r>
          </a:p>
          <a:p>
            <a:r>
              <a:rPr lang="en-US" sz="1200" b="0" i="0" u="none" strike="noStrike" kern="1200" baseline="0" dirty="0" smtClean="0">
                <a:solidFill>
                  <a:schemeClr val="tx1"/>
                </a:solidFill>
                <a:latin typeface="Times New Roman" pitchFamily="-84" charset="0"/>
                <a:ea typeface="+mn-ea"/>
                <a:cs typeface="+mn-cs"/>
              </a:rPr>
              <a:t>into the CPU.</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Hardware interrupts: Hardware interrupts are triggered by programmable</a:t>
            </a:r>
          </a:p>
          <a:p>
            <a:r>
              <a:rPr lang="en-US" sz="1200" b="0" i="0" u="none" strike="noStrike" kern="1200" baseline="0" dirty="0" smtClean="0">
                <a:solidFill>
                  <a:schemeClr val="tx1"/>
                </a:solidFill>
                <a:latin typeface="Times New Roman" pitchFamily="-84" charset="0"/>
                <a:ea typeface="+mn-ea"/>
                <a:cs typeface="+mn-cs"/>
              </a:rPr>
              <a:t>events on associated interrupt input lines. CPUs can support up to 224 interrupt</a:t>
            </a:r>
          </a:p>
          <a:p>
            <a:r>
              <a:rPr lang="en-US" sz="1200" b="0" i="0" u="none" strike="noStrike" kern="1200" baseline="0" dirty="0" smtClean="0">
                <a:solidFill>
                  <a:schemeClr val="tx1"/>
                </a:solidFill>
                <a:latin typeface="Times New Roman" pitchFamily="-84" charset="0"/>
                <a:ea typeface="+mn-ea"/>
                <a:cs typeface="+mn-cs"/>
              </a:rPr>
              <a:t>input lines. Hardware interrupts start at ID32.</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25</a:t>
            </a:fld>
            <a:endParaRPr lang="en-US" dirty="0"/>
          </a:p>
        </p:txBody>
      </p:sp>
    </p:spTree>
    <p:extLst>
      <p:ext uri="{BB962C8B-B14F-4D97-AF65-F5344CB8AC3E}">
        <p14:creationId xmlns:p14="http://schemas.microsoft.com/office/powerpoint/2010/main" val="13901043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 Figure 18.15 is a block diagram of the GIC. The GIC is configurable to support</a:t>
            </a:r>
          </a:p>
          <a:p>
            <a:r>
              <a:rPr lang="en-US" sz="1200" b="0" i="0" u="none" strike="noStrike" kern="1200" baseline="0" dirty="0" smtClean="0">
                <a:solidFill>
                  <a:schemeClr val="tx1"/>
                </a:solidFill>
                <a:latin typeface="Times New Roman" pitchFamily="-84" charset="0"/>
                <a:ea typeface="+mn-ea"/>
                <a:cs typeface="+mn-cs"/>
              </a:rPr>
              <a:t>between 0 and 255 hardware interrupt inputs. The GIC maintains a list of interrupts,</a:t>
            </a:r>
          </a:p>
          <a:p>
            <a:r>
              <a:rPr lang="en-US" sz="1200" b="0" i="0" u="none" strike="noStrike" kern="1200" baseline="0" dirty="0" smtClean="0">
                <a:solidFill>
                  <a:schemeClr val="tx1"/>
                </a:solidFill>
                <a:latin typeface="Times New Roman" pitchFamily="-84" charset="0"/>
                <a:ea typeface="+mn-ea"/>
                <a:cs typeface="+mn-cs"/>
              </a:rPr>
              <a:t>showing their priority and status. The Interrupt Distributor transmits to each</a:t>
            </a:r>
          </a:p>
          <a:p>
            <a:r>
              <a:rPr lang="en-US" sz="1200" b="0" i="0" u="none" strike="noStrike" kern="1200" baseline="0" dirty="0" smtClean="0">
                <a:solidFill>
                  <a:schemeClr val="tx1"/>
                </a:solidFill>
                <a:latin typeface="Times New Roman" pitchFamily="-84" charset="0"/>
                <a:ea typeface="+mn-ea"/>
                <a:cs typeface="+mn-cs"/>
              </a:rPr>
              <a:t>CPU Interface the highest Pending interrupt for that interface. It receives back the</a:t>
            </a:r>
          </a:p>
          <a:p>
            <a:r>
              <a:rPr lang="en-US" sz="1200" b="0" i="0" u="none" strike="noStrike" kern="1200" baseline="0" dirty="0" smtClean="0">
                <a:solidFill>
                  <a:schemeClr val="tx1"/>
                </a:solidFill>
                <a:latin typeface="Times New Roman" pitchFamily="-84" charset="0"/>
                <a:ea typeface="+mn-ea"/>
                <a:cs typeface="+mn-cs"/>
              </a:rPr>
              <a:t>information that the interrupt has been acknowledged, and can then change the</a:t>
            </a:r>
          </a:p>
          <a:p>
            <a:r>
              <a:rPr lang="en-US" sz="1200" b="0" i="0" u="none" strike="noStrike" kern="1200" baseline="0" dirty="0" smtClean="0">
                <a:solidFill>
                  <a:schemeClr val="tx1"/>
                </a:solidFill>
                <a:latin typeface="Times New Roman" pitchFamily="-84" charset="0"/>
                <a:ea typeface="+mn-ea"/>
                <a:cs typeface="+mn-cs"/>
              </a:rPr>
              <a:t>status of the corresponding interrupt. The CPU Interface also transmits End of</a:t>
            </a:r>
          </a:p>
          <a:p>
            <a:r>
              <a:rPr lang="en-US" sz="1200" b="0" i="0" u="none" strike="noStrike" kern="1200" baseline="0" dirty="0" smtClean="0">
                <a:solidFill>
                  <a:schemeClr val="tx1"/>
                </a:solidFill>
                <a:latin typeface="Times New Roman" pitchFamily="-84" charset="0"/>
                <a:ea typeface="+mn-ea"/>
                <a:cs typeface="+mn-cs"/>
              </a:rPr>
              <a:t>Interrupt (EOI) information, which enables the Interrupt Distributor to update the</a:t>
            </a:r>
          </a:p>
          <a:p>
            <a:r>
              <a:rPr lang="en-US" sz="1200" b="0" i="0" u="none" strike="noStrike" kern="1200" baseline="0" dirty="0" smtClean="0">
                <a:solidFill>
                  <a:schemeClr val="tx1"/>
                </a:solidFill>
                <a:latin typeface="Times New Roman" pitchFamily="-84" charset="0"/>
                <a:ea typeface="+mn-ea"/>
                <a:cs typeface="+mn-cs"/>
              </a:rPr>
              <a:t>status of this interrupt from Active to Inactive.</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26</a:t>
            </a:fld>
            <a:endParaRPr lang="en-US" dirty="0"/>
          </a:p>
        </p:txBody>
      </p:sp>
    </p:spTree>
    <p:extLst>
      <p:ext uri="{BB962C8B-B14F-4D97-AF65-F5344CB8AC3E}">
        <p14:creationId xmlns:p14="http://schemas.microsoft.com/office/powerpoint/2010/main" val="603298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84" charset="0"/>
                <a:ea typeface="+mn-ea"/>
                <a:cs typeface="+mn-cs"/>
              </a:rPr>
              <a:t>The MPCore’s Snoop Control Unit (SCU) is designed to resolve most of the traditional bottlenecks related to access to shared data and the scalability limitation introduced by coherence traffic.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The L1 cache coherency scheme is based on the MESI protocol described in Chapter 17. The SCU monitors operations with shared data to optimize MESI state migration. The SCU introduces three types of optimization: direct data intervention, duplicated tag RAMs, and migratory lines. </a:t>
            </a:r>
            <a:endParaRPr lang="en-US" dirty="0" smtClean="0"/>
          </a:p>
          <a:p>
            <a:endParaRPr lang="en-US" sz="1200" b="1" kern="1200" dirty="0" smtClean="0">
              <a:solidFill>
                <a:schemeClr val="tx1"/>
              </a:solidFill>
              <a:latin typeface="Times New Roman" pitchFamily="-84" charset="0"/>
              <a:ea typeface="+mn-ea"/>
              <a:cs typeface="+mn-cs"/>
            </a:endParaRPr>
          </a:p>
          <a:p>
            <a:r>
              <a:rPr lang="en-US" sz="1200" b="1" kern="1200" dirty="0" smtClean="0">
                <a:solidFill>
                  <a:schemeClr val="tx1"/>
                </a:solidFill>
                <a:latin typeface="Times New Roman" pitchFamily="-84" charset="0"/>
                <a:ea typeface="+mn-ea"/>
                <a:cs typeface="+mn-cs"/>
              </a:rPr>
              <a:t>Direct data intervention </a:t>
            </a:r>
            <a:r>
              <a:rPr lang="en-US" sz="1200" kern="1200" dirty="0" smtClean="0">
                <a:solidFill>
                  <a:schemeClr val="tx1"/>
                </a:solidFill>
                <a:latin typeface="Times New Roman" pitchFamily="-84" charset="0"/>
                <a:ea typeface="+mn-ea"/>
                <a:cs typeface="+mn-cs"/>
              </a:rPr>
              <a:t>(DDI) enables copying clean data from one CPU L1 data cache to another CPU L1 data cache without accessing external memory. This reduces read after read activity from the Level 1 cache to the Level 2 cache. Thus, a local L1 cache miss is resolved in a remote L1 cache rather than from access to the shared L2 cache.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Recall that main memory location of each line within a cache is identified by a tag for that line. The tags can be implemented as a separate block of RAM of the same length as the number of lines in the cache. In the SCU, </a:t>
            </a:r>
            <a:r>
              <a:rPr lang="en-US" sz="1200" b="1" kern="1200" dirty="0" smtClean="0">
                <a:solidFill>
                  <a:schemeClr val="tx1"/>
                </a:solidFill>
                <a:latin typeface="Times New Roman" pitchFamily="-84" charset="0"/>
                <a:ea typeface="+mn-ea"/>
                <a:cs typeface="+mn-cs"/>
              </a:rPr>
              <a:t>duplicated tag RAMs </a:t>
            </a:r>
            <a:r>
              <a:rPr lang="en-US" sz="1200" kern="1200" dirty="0" smtClean="0">
                <a:solidFill>
                  <a:schemeClr val="tx1"/>
                </a:solidFill>
                <a:latin typeface="Times New Roman" pitchFamily="-84" charset="0"/>
                <a:ea typeface="+mn-ea"/>
                <a:cs typeface="+mn-cs"/>
              </a:rPr>
              <a:t>are duplicated versions of L1 tag RAMs used by the SCU to check for data availability before sending coherency commands to the relevant CPUs. Coherency commands are sent only to CPUs that must update their coherent data cache. This reduces the power consumption and performance impact from snooping into and manipulating each processor’s cache on each memory update. Having tag data available locally lets the SCU limit cache manipulations to processors that have cache lines in common. </a:t>
            </a:r>
            <a:endParaRPr lang="en-US" dirty="0" smtClean="0"/>
          </a:p>
          <a:p>
            <a:r>
              <a:rPr lang="en-US" sz="1200" kern="1200" dirty="0" smtClean="0">
                <a:solidFill>
                  <a:schemeClr val="tx1"/>
                </a:solidFill>
                <a:latin typeface="Times New Roman" pitchFamily="-84" charset="0"/>
                <a:ea typeface="+mn-ea"/>
                <a:cs typeface="+mn-cs"/>
              </a:rPr>
              <a:t> </a:t>
            </a:r>
            <a:endParaRPr lang="en-US" dirty="0" smtClean="0"/>
          </a:p>
          <a:p>
            <a:r>
              <a:rPr lang="en-US" sz="1200" b="0" i="0" u="none" strike="noStrike" kern="1200" baseline="0" dirty="0" smtClean="0">
                <a:solidFill>
                  <a:schemeClr val="tx1"/>
                </a:solidFill>
                <a:latin typeface="Times New Roman" pitchFamily="-84" charset="0"/>
                <a:ea typeface="+mn-ea"/>
                <a:cs typeface="+mn-cs"/>
              </a:rPr>
              <a:t>The migratory lines  feature enables moving dirty data from one CPU to</a:t>
            </a:r>
          </a:p>
          <a:p>
            <a:r>
              <a:rPr lang="en-US" sz="1200" b="0" i="0" u="none" strike="noStrike" kern="1200" baseline="0" dirty="0" smtClean="0">
                <a:solidFill>
                  <a:schemeClr val="tx1"/>
                </a:solidFill>
                <a:latin typeface="Times New Roman" pitchFamily="-84" charset="0"/>
                <a:ea typeface="+mn-ea"/>
                <a:cs typeface="+mn-cs"/>
              </a:rPr>
              <a:t>another without writing to L2 and reading the data back in from external memory.</a:t>
            </a:r>
          </a:p>
          <a:p>
            <a:r>
              <a:rPr lang="en-US" sz="1200" b="0" i="0" u="none" strike="noStrike" kern="1200" baseline="0" dirty="0" smtClean="0">
                <a:solidFill>
                  <a:schemeClr val="tx1"/>
                </a:solidFill>
                <a:latin typeface="Times New Roman" pitchFamily="-84" charset="0"/>
                <a:ea typeface="+mn-ea"/>
                <a:cs typeface="+mn-cs"/>
              </a:rPr>
              <a:t>The operation can be described as follows. In a typical MESI protocol, one processor</a:t>
            </a:r>
          </a:p>
          <a:p>
            <a:r>
              <a:rPr lang="en-US" sz="1200" b="0" i="0" u="none" strike="noStrike" kern="1200" baseline="0" dirty="0" smtClean="0">
                <a:solidFill>
                  <a:schemeClr val="tx1"/>
                </a:solidFill>
                <a:latin typeface="Times New Roman" pitchFamily="-84" charset="0"/>
                <a:ea typeface="+mn-ea"/>
                <a:cs typeface="+mn-cs"/>
              </a:rPr>
              <a:t>has a modified line and another processor attempts to read that line, the following</a:t>
            </a:r>
          </a:p>
          <a:p>
            <a:r>
              <a:rPr lang="en-US" sz="1200" b="0" i="0" u="none" strike="noStrike" kern="1200" baseline="0" dirty="0" smtClean="0">
                <a:solidFill>
                  <a:schemeClr val="tx1"/>
                </a:solidFill>
                <a:latin typeface="Times New Roman" pitchFamily="-84" charset="0"/>
                <a:ea typeface="+mn-ea"/>
                <a:cs typeface="+mn-cs"/>
              </a:rPr>
              <a:t>actions occur:</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1.  The line contents are transferred from the modified line to the processor that</a:t>
            </a:r>
          </a:p>
          <a:p>
            <a:r>
              <a:rPr lang="en-US" sz="1200" b="0" i="0" u="none" strike="noStrike" kern="1200" baseline="0" dirty="0" smtClean="0">
                <a:solidFill>
                  <a:schemeClr val="tx1"/>
                </a:solidFill>
                <a:latin typeface="Times New Roman" pitchFamily="-84" charset="0"/>
                <a:ea typeface="+mn-ea"/>
                <a:cs typeface="+mn-cs"/>
              </a:rPr>
              <a:t>initiated the read.</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2.  The line contents are written back to main memory.</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3.  The line is put in the shared state in both caches.</a:t>
            </a:r>
            <a:endParaRPr lang="en-US" dirty="0" smtClean="0"/>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27</a:t>
            </a:fld>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Times New Roman" pitchFamily="-84" charset="0"/>
                <a:ea typeface="+mn-ea"/>
                <a:cs typeface="+mn-cs"/>
              </a:rPr>
              <a:t>The principal building block of the mainframe is the multichip module (MCM). The</a:t>
            </a:r>
          </a:p>
          <a:p>
            <a:r>
              <a:rPr lang="en-US" sz="1200" b="0" i="0" u="none" strike="noStrike" kern="1200" baseline="0" dirty="0" smtClean="0">
                <a:solidFill>
                  <a:schemeClr val="tx1"/>
                </a:solidFill>
                <a:latin typeface="Times New Roman" pitchFamily="-84" charset="0"/>
                <a:ea typeface="+mn-ea"/>
                <a:cs typeface="+mn-cs"/>
              </a:rPr>
              <a:t>MCM is a 103-layer glass ceramic substrate (size 96–96 mm) containing eight chips</a:t>
            </a:r>
          </a:p>
          <a:p>
            <a:r>
              <a:rPr lang="en-US" sz="1200" b="0" i="0" u="none" strike="noStrike" kern="1200" baseline="0" dirty="0" smtClean="0">
                <a:solidFill>
                  <a:schemeClr val="tx1"/>
                </a:solidFill>
                <a:latin typeface="Times New Roman" pitchFamily="-84" charset="0"/>
                <a:ea typeface="+mn-ea"/>
                <a:cs typeface="+mn-cs"/>
              </a:rPr>
              <a:t>and 7356 connections. The total number of transistors is over 23 billion. The MCM</a:t>
            </a:r>
          </a:p>
          <a:p>
            <a:r>
              <a:rPr lang="en-US" sz="1200" b="0" i="0" u="none" strike="noStrike" kern="1200" baseline="0" dirty="0" smtClean="0">
                <a:solidFill>
                  <a:schemeClr val="tx1"/>
                </a:solidFill>
                <a:latin typeface="Times New Roman" pitchFamily="-84" charset="0"/>
                <a:ea typeface="+mn-ea"/>
                <a:cs typeface="+mn-cs"/>
              </a:rPr>
              <a:t>plugs into a card that is part of the book packaging. The book itself is plugged into</a:t>
            </a:r>
          </a:p>
          <a:p>
            <a:r>
              <a:rPr lang="en-US" sz="1200" b="0" i="0" u="none" strike="noStrike" kern="1200" baseline="0" dirty="0" smtClean="0">
                <a:solidFill>
                  <a:schemeClr val="tx1"/>
                </a:solidFill>
                <a:latin typeface="Times New Roman" pitchFamily="-84" charset="0"/>
                <a:ea typeface="+mn-ea"/>
                <a:cs typeface="+mn-cs"/>
              </a:rPr>
              <a:t>the mid-plane system board to provide interconnectivity among the books.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key components of an MCM are shown in Figure 18.16:</a:t>
            </a:r>
          </a:p>
          <a:p>
            <a:endParaRPr lang="en-US" sz="1200" b="0"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Processor unit (PU): There are six 5.5-GHz processor PU chips, each containing</a:t>
            </a:r>
          </a:p>
          <a:p>
            <a:r>
              <a:rPr lang="en-US" sz="1200" b="0" i="0" u="none" strike="noStrike" kern="1200" baseline="0" dirty="0" smtClean="0">
                <a:solidFill>
                  <a:schemeClr val="tx1"/>
                </a:solidFill>
                <a:latin typeface="Times New Roman" pitchFamily="-84" charset="0"/>
                <a:ea typeface="+mn-ea"/>
                <a:cs typeface="+mn-cs"/>
              </a:rPr>
              <a:t>four processor cores plus three levels of cache. The PUs have external</a:t>
            </a:r>
          </a:p>
          <a:p>
            <a:r>
              <a:rPr lang="en-US" sz="1200" b="0" i="0" u="none" strike="noStrike" kern="1200" baseline="0" dirty="0" smtClean="0">
                <a:solidFill>
                  <a:schemeClr val="tx1"/>
                </a:solidFill>
                <a:latin typeface="Times New Roman" pitchFamily="-84" charset="0"/>
                <a:ea typeface="+mn-ea"/>
                <a:cs typeface="+mn-cs"/>
              </a:rPr>
              <a:t>connections to main memory via memory control units and to I/O via host</a:t>
            </a:r>
          </a:p>
          <a:p>
            <a:r>
              <a:rPr lang="en-US" sz="1200" b="0" i="0" u="none" strike="noStrike" kern="1200" baseline="0" dirty="0" smtClean="0">
                <a:solidFill>
                  <a:schemeClr val="tx1"/>
                </a:solidFill>
                <a:latin typeface="Times New Roman" pitchFamily="-84" charset="0"/>
                <a:ea typeface="+mn-ea"/>
                <a:cs typeface="+mn-cs"/>
              </a:rPr>
              <a:t>channel adapters. Thus, each MCM includes 24 cores.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Storage control (SC): The two SC chips contain an additional level of cache</a:t>
            </a:r>
          </a:p>
          <a:p>
            <a:r>
              <a:rPr lang="en-US" sz="1200" b="0" i="0" u="none" strike="noStrike" kern="1200" baseline="0" dirty="0" smtClean="0">
                <a:solidFill>
                  <a:schemeClr val="tx1"/>
                </a:solidFill>
                <a:latin typeface="Times New Roman" pitchFamily="-84" charset="0"/>
                <a:ea typeface="+mn-ea"/>
                <a:cs typeface="+mn-cs"/>
              </a:rPr>
              <a:t>plus interconnection logic for connecting to three other MCMs.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 microprocessor core features a wide superscalar, out-o</a:t>
            </a:r>
            <a:r>
              <a:rPr lang="cs-CZ" sz="1200" b="0" i="0" u="none" strike="noStrike" kern="1200" baseline="0" dirty="0" smtClean="0">
                <a:solidFill>
                  <a:schemeClr val="tx1"/>
                </a:solidFill>
                <a:latin typeface="Times New Roman" pitchFamily="-84" charset="0"/>
                <a:ea typeface="+mn-ea"/>
                <a:cs typeface="+mn-cs"/>
              </a:rPr>
              <a:t>f-</a:t>
            </a:r>
            <a:r>
              <a:rPr lang="cs-CZ" sz="1200" b="0" i="0" u="none" strike="noStrike" kern="1200" baseline="0" dirty="0" err="1" smtClean="0">
                <a:solidFill>
                  <a:schemeClr val="tx1"/>
                </a:solidFill>
                <a:latin typeface="Times New Roman" pitchFamily="-84" charset="0"/>
                <a:ea typeface="+mn-ea"/>
                <a:cs typeface="+mn-cs"/>
              </a:rPr>
              <a:t>order</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pipeline</a:t>
            </a:r>
            <a:endParaRPr lang="cs-CZ" sz="1200" b="0" i="0" u="none" strike="noStrike" kern="1200" baseline="0" dirty="0" smtClean="0">
              <a:solidFill>
                <a:schemeClr val="tx1"/>
              </a:solidFill>
              <a:latin typeface="Times New Roman" pitchFamily="-84" charset="0"/>
              <a:ea typeface="+mn-ea"/>
              <a:cs typeface="+mn-cs"/>
            </a:endParaRPr>
          </a:p>
          <a:p>
            <a:r>
              <a:rPr lang="cs-CZ" sz="1200" b="0" i="0" u="none" strike="noStrike" kern="1200" baseline="0" dirty="0" err="1" smtClean="0">
                <a:solidFill>
                  <a:schemeClr val="tx1"/>
                </a:solidFill>
                <a:latin typeface="Times New Roman" pitchFamily="-84" charset="0"/>
                <a:ea typeface="+mn-ea"/>
                <a:cs typeface="+mn-cs"/>
              </a:rPr>
              <a:t>that</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can</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decode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three</a:t>
            </a:r>
            <a:r>
              <a:rPr lang="cs-CZ" sz="1200" b="0" i="0" u="none" strike="noStrike" kern="1200" baseline="0" dirty="0" smtClean="0">
                <a:solidFill>
                  <a:schemeClr val="tx1"/>
                </a:solidFill>
                <a:latin typeface="Times New Roman" pitchFamily="-84" charset="0"/>
                <a:ea typeface="+mn-ea"/>
                <a:cs typeface="+mn-cs"/>
              </a:rPr>
              <a:t> z/</a:t>
            </a:r>
            <a:r>
              <a:rPr lang="cs-CZ" sz="1200" b="0" i="0" u="none" strike="noStrike" kern="1200" baseline="0" dirty="0" err="1" smtClean="0">
                <a:solidFill>
                  <a:schemeClr val="tx1"/>
                </a:solidFill>
                <a:latin typeface="Times New Roman" pitchFamily="-84" charset="0"/>
                <a:ea typeface="+mn-ea"/>
                <a:cs typeface="+mn-cs"/>
              </a:rPr>
              <a:t>Architecture</a:t>
            </a:r>
            <a:r>
              <a:rPr lang="cs-CZ" sz="1200" b="0" i="0" u="none" strike="noStrike" kern="1200" baseline="0" dirty="0" smtClean="0">
                <a:solidFill>
                  <a:schemeClr val="tx1"/>
                </a:solidFill>
                <a:latin typeface="Times New Roman" pitchFamily="-84" charset="0"/>
                <a:ea typeface="+mn-ea"/>
                <a:cs typeface="+mn-cs"/>
              </a:rPr>
              <a:t> CISC </a:t>
            </a:r>
            <a:r>
              <a:rPr lang="cs-CZ" sz="1200" b="0" i="0" u="none" strike="noStrike" kern="1200" baseline="0" dirty="0" err="1" smtClean="0">
                <a:solidFill>
                  <a:schemeClr val="tx1"/>
                </a:solidFill>
                <a:latin typeface="Times New Roman" pitchFamily="-84" charset="0"/>
                <a:ea typeface="+mn-ea"/>
                <a:cs typeface="+mn-cs"/>
              </a:rPr>
              <a:t>instructions</a:t>
            </a:r>
            <a:r>
              <a:rPr lang="cs-CZ" sz="1200" b="0" i="0" u="none" strike="noStrike" kern="1200" baseline="0" dirty="0" smtClean="0">
                <a:solidFill>
                  <a:schemeClr val="tx1"/>
                </a:solidFill>
                <a:latin typeface="Times New Roman" pitchFamily="-84" charset="0"/>
                <a:ea typeface="+mn-ea"/>
                <a:cs typeface="+mn-cs"/>
              </a:rPr>
              <a:t> per </a:t>
            </a:r>
            <a:r>
              <a:rPr lang="cs-CZ" sz="1200" b="0" i="0" u="none" strike="noStrike" kern="1200" baseline="0" dirty="0" err="1" smtClean="0">
                <a:solidFill>
                  <a:schemeClr val="tx1"/>
                </a:solidFill>
                <a:latin typeface="Times New Roman" pitchFamily="-84" charset="0"/>
                <a:ea typeface="+mn-ea"/>
                <a:cs typeface="+mn-cs"/>
              </a:rPr>
              <a:t>clock</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cycle</a:t>
            </a:r>
            <a:r>
              <a:rPr lang="cs-CZ" sz="1200" b="0" i="0" u="none" strike="noStrike" kern="1200" baseline="0" dirty="0" smtClean="0">
                <a:solidFill>
                  <a:schemeClr val="tx1"/>
                </a:solidFill>
                <a:latin typeface="Times New Roman" pitchFamily="-84" charset="0"/>
                <a:ea typeface="+mn-ea"/>
                <a:cs typeface="+mn-cs"/>
              </a:rPr>
              <a:t> &lt; 0.18 </a:t>
            </a:r>
            <a:r>
              <a:rPr lang="cs-CZ" sz="1200" b="0" i="0" u="none" strike="noStrike" kern="1200" baseline="0" dirty="0" err="1" smtClean="0">
                <a:solidFill>
                  <a:schemeClr val="tx1"/>
                </a:solidFill>
                <a:latin typeface="Times New Roman" pitchFamily="-84" charset="0"/>
                <a:ea typeface="+mn-ea"/>
                <a:cs typeface="+mn-cs"/>
              </a:rPr>
              <a:t>ns</a:t>
            </a:r>
            <a:r>
              <a:rPr lang="cs-CZ" sz="1200" b="0" i="0" u="none" strike="noStrike" kern="1200" baseline="0" dirty="0" smtClean="0">
                <a:solidFill>
                  <a:schemeClr val="tx1"/>
                </a:solidFill>
                <a:latin typeface="Times New Roman" pitchFamily="-84" charset="0"/>
                <a:ea typeface="+mn-ea"/>
                <a:cs typeface="+mn-cs"/>
              </a:rPr>
              <a:t>)</a:t>
            </a:r>
          </a:p>
          <a:p>
            <a:r>
              <a:rPr lang="cs-CZ" sz="1200" b="0" i="0" u="none" strike="noStrike" kern="1200" baseline="0" dirty="0" smtClean="0">
                <a:solidFill>
                  <a:schemeClr val="tx1"/>
                </a:solidFill>
                <a:latin typeface="Times New Roman" pitchFamily="-84" charset="0"/>
                <a:ea typeface="+mn-ea"/>
                <a:cs typeface="+mn-cs"/>
              </a:rPr>
              <a:t>and </a:t>
            </a:r>
            <a:r>
              <a:rPr lang="cs-CZ" sz="1200" b="0" i="0" u="none" strike="noStrike" kern="1200" baseline="0" dirty="0" err="1" smtClean="0">
                <a:solidFill>
                  <a:schemeClr val="tx1"/>
                </a:solidFill>
                <a:latin typeface="Times New Roman" pitchFamily="-84" charset="0"/>
                <a:ea typeface="+mn-ea"/>
                <a:cs typeface="+mn-cs"/>
              </a:rPr>
              <a:t>execute</a:t>
            </a:r>
            <a:r>
              <a:rPr lang="cs-CZ" sz="1200" b="0" i="0" u="none" strike="noStrike" kern="1200" baseline="0" dirty="0" smtClean="0">
                <a:solidFill>
                  <a:schemeClr val="tx1"/>
                </a:solidFill>
                <a:latin typeface="Times New Roman" pitchFamily="-84" charset="0"/>
                <a:ea typeface="+mn-ea"/>
                <a:cs typeface="+mn-cs"/>
              </a:rPr>
              <a:t> up to </a:t>
            </a:r>
            <a:r>
              <a:rPr lang="cs-CZ" sz="1200" b="0" i="0" u="none" strike="noStrike" kern="1200" baseline="0" dirty="0" err="1" smtClean="0">
                <a:solidFill>
                  <a:schemeClr val="tx1"/>
                </a:solidFill>
                <a:latin typeface="Times New Roman" pitchFamily="-84" charset="0"/>
                <a:ea typeface="+mn-ea"/>
                <a:cs typeface="+mn-cs"/>
              </a:rPr>
              <a:t>seven</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operations</a:t>
            </a:r>
            <a:r>
              <a:rPr lang="cs-CZ" sz="1200" b="0" i="0" u="none" strike="noStrike" kern="1200" baseline="0" dirty="0" smtClean="0">
                <a:solidFill>
                  <a:schemeClr val="tx1"/>
                </a:solidFill>
                <a:latin typeface="Times New Roman" pitchFamily="-84" charset="0"/>
                <a:ea typeface="+mn-ea"/>
                <a:cs typeface="+mn-cs"/>
              </a:rPr>
              <a:t> per </a:t>
            </a:r>
            <a:r>
              <a:rPr lang="cs-CZ" sz="1200" b="0" i="0" u="none" strike="noStrike" kern="1200" baseline="0" dirty="0" err="1" smtClean="0">
                <a:solidFill>
                  <a:schemeClr val="tx1"/>
                </a:solidFill>
                <a:latin typeface="Times New Roman" pitchFamily="-84" charset="0"/>
                <a:ea typeface="+mn-ea"/>
                <a:cs typeface="+mn-cs"/>
              </a:rPr>
              <a:t>cycle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The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instruction</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execution</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path</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is</a:t>
            </a:r>
            <a:endParaRPr lang="cs-CZ" sz="1200" b="0" i="0" u="none" strike="noStrike" kern="1200" baseline="0" dirty="0" smtClean="0">
              <a:solidFill>
                <a:schemeClr val="tx1"/>
              </a:solidFill>
              <a:latin typeface="Times New Roman" pitchFamily="-84" charset="0"/>
              <a:ea typeface="+mn-ea"/>
              <a:cs typeface="+mn-cs"/>
            </a:endParaRPr>
          </a:p>
          <a:p>
            <a:r>
              <a:rPr lang="cs-CZ" sz="1200" b="0" i="0" u="none" strike="noStrike" kern="1200" baseline="0" dirty="0" err="1" smtClean="0">
                <a:solidFill>
                  <a:schemeClr val="tx1"/>
                </a:solidFill>
                <a:latin typeface="Times New Roman" pitchFamily="-84" charset="0"/>
                <a:ea typeface="+mn-ea"/>
                <a:cs typeface="+mn-cs"/>
              </a:rPr>
              <a:t>predicted</a:t>
            </a:r>
            <a:r>
              <a:rPr lang="cs-CZ" sz="1200" b="0" i="0" u="none" strike="noStrike" kern="1200" baseline="0" dirty="0" smtClean="0">
                <a:solidFill>
                  <a:schemeClr val="tx1"/>
                </a:solidFill>
                <a:latin typeface="Times New Roman" pitchFamily="-84" charset="0"/>
                <a:ea typeface="+mn-ea"/>
                <a:cs typeface="+mn-cs"/>
              </a:rPr>
              <a:t> by </a:t>
            </a:r>
            <a:r>
              <a:rPr lang="cs-CZ" sz="1200" b="0" i="0" u="none" strike="noStrike" kern="1200" baseline="0" dirty="0" err="1" smtClean="0">
                <a:solidFill>
                  <a:schemeClr val="tx1"/>
                </a:solidFill>
                <a:latin typeface="Times New Roman" pitchFamily="-84" charset="0"/>
                <a:ea typeface="+mn-ea"/>
                <a:cs typeface="+mn-cs"/>
              </a:rPr>
              <a:t>branch</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direction</a:t>
            </a:r>
            <a:r>
              <a:rPr lang="cs-CZ" sz="1200" b="0" i="0" u="none" strike="noStrike" kern="1200" baseline="0" dirty="0" smtClean="0">
                <a:solidFill>
                  <a:schemeClr val="tx1"/>
                </a:solidFill>
                <a:latin typeface="Times New Roman" pitchFamily="-84" charset="0"/>
                <a:ea typeface="+mn-ea"/>
                <a:cs typeface="+mn-cs"/>
              </a:rPr>
              <a:t> and </a:t>
            </a:r>
            <a:r>
              <a:rPr lang="cs-CZ" sz="1200" b="0" i="0" u="none" strike="noStrike" kern="1200" baseline="0" dirty="0" err="1" smtClean="0">
                <a:solidFill>
                  <a:schemeClr val="tx1"/>
                </a:solidFill>
                <a:latin typeface="Times New Roman" pitchFamily="-84" charset="0"/>
                <a:ea typeface="+mn-ea"/>
                <a:cs typeface="+mn-cs"/>
              </a:rPr>
              <a:t>target</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prediction</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logic</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Each</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core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includes</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two</a:t>
            </a:r>
            <a:endParaRPr lang="cs-CZ" sz="1200" b="0" i="0" u="none" strike="noStrike" kern="1200" baseline="0" dirty="0" smtClean="0">
              <a:solidFill>
                <a:schemeClr val="tx1"/>
              </a:solidFill>
              <a:latin typeface="Times New Roman" pitchFamily="-84" charset="0"/>
              <a:ea typeface="+mn-ea"/>
              <a:cs typeface="+mn-cs"/>
            </a:endParaRPr>
          </a:p>
          <a:p>
            <a:r>
              <a:rPr lang="cs-CZ" sz="1200" b="0" i="0" u="none" strike="noStrike" kern="1200" baseline="0" dirty="0" err="1" smtClean="0">
                <a:solidFill>
                  <a:schemeClr val="tx1"/>
                </a:solidFill>
                <a:latin typeface="Times New Roman" pitchFamily="-84" charset="0"/>
                <a:ea typeface="+mn-ea"/>
                <a:cs typeface="+mn-cs"/>
              </a:rPr>
              <a:t>integer</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units</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two</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load</a:t>
            </a:r>
            <a:r>
              <a:rPr lang="cs-CZ" sz="1200" b="0" i="0" u="none" strike="noStrike" kern="1200" baseline="0" dirty="0" smtClean="0">
                <a:solidFill>
                  <a:schemeClr val="tx1"/>
                </a:solidFill>
                <a:latin typeface="Times New Roman" pitchFamily="-84" charset="0"/>
                <a:ea typeface="+mn-ea"/>
                <a:cs typeface="+mn-cs"/>
              </a:rPr>
              <a:t>/</a:t>
            </a:r>
            <a:r>
              <a:rPr lang="cs-CZ" sz="1200" b="0" i="0" u="none" strike="noStrike" kern="1200" baseline="0" dirty="0" err="1" smtClean="0">
                <a:solidFill>
                  <a:schemeClr val="tx1"/>
                </a:solidFill>
                <a:latin typeface="Times New Roman" pitchFamily="-84" charset="0"/>
                <a:ea typeface="+mn-ea"/>
                <a:cs typeface="+mn-cs"/>
              </a:rPr>
              <a:t>store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units</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one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binary</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floating</a:t>
            </a:r>
            <a:r>
              <a:rPr lang="cs-CZ" sz="1200" b="0" i="0" u="none" strike="noStrike" kern="1200" baseline="0" dirty="0" smtClean="0">
                <a:solidFill>
                  <a:schemeClr val="tx1"/>
                </a:solidFill>
                <a:latin typeface="Times New Roman" pitchFamily="-84" charset="0"/>
                <a:ea typeface="+mn-ea"/>
                <a:cs typeface="+mn-cs"/>
              </a:rPr>
              <a:t>-point unit, and </a:t>
            </a:r>
            <a:r>
              <a:rPr lang="cs-CZ" sz="1200" b="0" i="0" u="none" strike="noStrike" kern="1200" baseline="0" dirty="0" err="1" smtClean="0">
                <a:solidFill>
                  <a:schemeClr val="tx1"/>
                </a:solidFill>
                <a:latin typeface="Times New Roman" pitchFamily="-84" charset="0"/>
                <a:ea typeface="+mn-ea"/>
                <a:cs typeface="+mn-cs"/>
              </a:rPr>
              <a:t>one</a:t>
            </a:r>
            <a:r>
              <a:rPr lang="cs-CZ" sz="1200" b="0" i="0" u="none" strike="noStrike" kern="1200" baseline="0" dirty="0" smtClean="0">
                <a:solidFill>
                  <a:schemeClr val="tx1"/>
                </a:solidFill>
                <a:latin typeface="Times New Roman" pitchFamily="-84" charset="0"/>
                <a:ea typeface="+mn-ea"/>
                <a:cs typeface="+mn-cs"/>
              </a:rPr>
              <a:t> </a:t>
            </a:r>
            <a:r>
              <a:rPr lang="cs-CZ" sz="1200" b="0" i="0" u="none" strike="noStrike" kern="1200" baseline="0" dirty="0" err="1" smtClean="0">
                <a:solidFill>
                  <a:schemeClr val="tx1"/>
                </a:solidFill>
                <a:latin typeface="Times New Roman" pitchFamily="-84" charset="0"/>
                <a:ea typeface="+mn-ea"/>
                <a:cs typeface="+mn-cs"/>
              </a:rPr>
              <a:t>decimal</a:t>
            </a:r>
            <a:endParaRPr lang="cs-CZ" sz="1200" b="0" i="0" u="none" strike="noStrike" kern="1200" baseline="0" dirty="0" smtClean="0">
              <a:solidFill>
                <a:schemeClr val="tx1"/>
              </a:solidFill>
              <a:latin typeface="Times New Roman" pitchFamily="-84" charset="0"/>
              <a:ea typeface="+mn-ea"/>
              <a:cs typeface="+mn-cs"/>
            </a:endParaRPr>
          </a:p>
          <a:p>
            <a:r>
              <a:rPr lang="cs-CZ" sz="1200" b="0" i="0" u="none" strike="noStrike" kern="1200" baseline="0" dirty="0" err="1" smtClean="0">
                <a:solidFill>
                  <a:schemeClr val="tx1"/>
                </a:solidFill>
                <a:latin typeface="Times New Roman" pitchFamily="-84" charset="0"/>
                <a:ea typeface="+mn-ea"/>
                <a:cs typeface="+mn-cs"/>
              </a:rPr>
              <a:t>floating</a:t>
            </a:r>
            <a:r>
              <a:rPr lang="cs-CZ" sz="1200" b="0" i="0" u="none" strike="noStrike" kern="1200" baseline="0" dirty="0" smtClean="0">
                <a:solidFill>
                  <a:schemeClr val="tx1"/>
                </a:solidFill>
                <a:latin typeface="Times New Roman" pitchFamily="-84" charset="0"/>
                <a:ea typeface="+mn-ea"/>
                <a:cs typeface="+mn-cs"/>
              </a:rPr>
              <a:t>-point unit.</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28</a:t>
            </a:fld>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84" charset="0"/>
                <a:ea typeface="+mn-ea"/>
                <a:cs typeface="+mn-cs"/>
              </a:rPr>
              <a:t>The EC12 incorporates a four level cache structure. We look at each level in turn</a:t>
            </a:r>
          </a:p>
          <a:p>
            <a:r>
              <a:rPr lang="en-US" sz="1200" b="0" i="0" u="none" strike="noStrike" kern="1200" baseline="0" dirty="0" smtClean="0">
                <a:solidFill>
                  <a:schemeClr val="tx1"/>
                </a:solidFill>
                <a:latin typeface="Times New Roman" pitchFamily="-84" charset="0"/>
                <a:ea typeface="+mn-ea"/>
                <a:cs typeface="+mn-cs"/>
              </a:rPr>
              <a:t>(Figure 18.17).</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Each core has a dedicated 160-kB L1 cache , divided into a 96-kB data cache</a:t>
            </a:r>
          </a:p>
          <a:p>
            <a:r>
              <a:rPr lang="en-US" sz="1200" b="0" i="0" u="none" strike="noStrike" kern="1200" baseline="0" dirty="0" smtClean="0">
                <a:solidFill>
                  <a:schemeClr val="tx1"/>
                </a:solidFill>
                <a:latin typeface="Times New Roman" pitchFamily="-84" charset="0"/>
                <a:ea typeface="+mn-ea"/>
                <a:cs typeface="+mn-cs"/>
              </a:rPr>
              <a:t>and a 64-kB instruction cache. The L1 cache is designed as a write-through cache</a:t>
            </a:r>
          </a:p>
          <a:p>
            <a:r>
              <a:rPr lang="en-US" sz="1200" b="0" i="0" u="none" strike="noStrike" kern="1200" baseline="0" dirty="0" smtClean="0">
                <a:solidFill>
                  <a:schemeClr val="tx1"/>
                </a:solidFill>
                <a:latin typeface="Times New Roman" pitchFamily="-84" charset="0"/>
                <a:ea typeface="+mn-ea"/>
                <a:cs typeface="+mn-cs"/>
              </a:rPr>
              <a:t>to L2, that is, altered data are also stored to the next level of memory. These caches</a:t>
            </a:r>
          </a:p>
          <a:p>
            <a:r>
              <a:rPr lang="en-US" sz="1200" b="0" i="0" u="none" strike="noStrike" kern="1200" baseline="0" dirty="0" smtClean="0">
                <a:solidFill>
                  <a:schemeClr val="tx1"/>
                </a:solidFill>
                <a:latin typeface="Times New Roman" pitchFamily="-84" charset="0"/>
                <a:ea typeface="+mn-ea"/>
                <a:cs typeface="+mn-cs"/>
              </a:rPr>
              <a:t>are 8-way set associative.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Each core also has a dedicated 2-MB L2, split equally into 1-MB data cache</a:t>
            </a:r>
          </a:p>
          <a:p>
            <a:r>
              <a:rPr lang="en-US" sz="1200" b="0" i="0" u="none" strike="noStrike" kern="1200" baseline="0" dirty="0" smtClean="0">
                <a:solidFill>
                  <a:schemeClr val="tx1"/>
                </a:solidFill>
                <a:latin typeface="Times New Roman" pitchFamily="-84" charset="0"/>
                <a:ea typeface="+mn-ea"/>
                <a:cs typeface="+mn-cs"/>
              </a:rPr>
              <a:t>and 1-MB instruction cache. The L2 caches are write through to L3, and 8-way set</a:t>
            </a:r>
          </a:p>
          <a:p>
            <a:r>
              <a:rPr lang="en-US" sz="1200" b="0" i="0" u="none" strike="noStrike" kern="1200" baseline="0" dirty="0" smtClean="0">
                <a:solidFill>
                  <a:schemeClr val="tx1"/>
                </a:solidFill>
                <a:latin typeface="Times New Roman" pitchFamily="-84" charset="0"/>
                <a:ea typeface="+mn-ea"/>
                <a:cs typeface="+mn-cs"/>
              </a:rPr>
              <a:t>associative.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Each 4-core processor unit chip includes a 24-MB L3 cache  shared by all six</a:t>
            </a:r>
          </a:p>
          <a:p>
            <a:r>
              <a:rPr lang="en-US" sz="1200" b="0" i="0" u="none" strike="noStrike" kern="1200" baseline="0" dirty="0" smtClean="0">
                <a:solidFill>
                  <a:schemeClr val="tx1"/>
                </a:solidFill>
                <a:latin typeface="Times New Roman" pitchFamily="-84" charset="0"/>
                <a:ea typeface="+mn-ea"/>
                <a:cs typeface="+mn-cs"/>
              </a:rPr>
              <a:t>cores. Because L1 and L2 caches are write-through, the L3 cache must process every</a:t>
            </a:r>
          </a:p>
          <a:p>
            <a:r>
              <a:rPr lang="en-US" sz="1200" b="0" i="0" u="none" strike="noStrike" kern="1200" baseline="0" dirty="0" smtClean="0">
                <a:solidFill>
                  <a:schemeClr val="tx1"/>
                </a:solidFill>
                <a:latin typeface="Times New Roman" pitchFamily="-84" charset="0"/>
                <a:ea typeface="+mn-ea"/>
                <a:cs typeface="+mn-cs"/>
              </a:rPr>
              <a:t>store generated by the six cores on its chip. This feature maintains data availability</a:t>
            </a:r>
          </a:p>
          <a:p>
            <a:r>
              <a:rPr lang="en-US" sz="1200" b="0" i="0" u="none" strike="noStrike" kern="1200" baseline="0" dirty="0" smtClean="0">
                <a:solidFill>
                  <a:schemeClr val="tx1"/>
                </a:solidFill>
                <a:latin typeface="Times New Roman" pitchFamily="-84" charset="0"/>
                <a:ea typeface="+mn-ea"/>
                <a:cs typeface="+mn-cs"/>
              </a:rPr>
              <a:t>during a core failure. The L3 cache is 12-way set associative. The EC12 implements</a:t>
            </a:r>
          </a:p>
          <a:p>
            <a:r>
              <a:rPr lang="en-US" sz="1200" b="0" i="0" u="none" strike="noStrike" kern="1200" baseline="0" dirty="0" smtClean="0">
                <a:solidFill>
                  <a:schemeClr val="tx1"/>
                </a:solidFill>
                <a:latin typeface="Times New Roman" pitchFamily="-84" charset="0"/>
                <a:ea typeface="+mn-ea"/>
                <a:cs typeface="+mn-cs"/>
              </a:rPr>
              <a:t>embedded DRAM (</a:t>
            </a:r>
            <a:r>
              <a:rPr lang="en-US" sz="1200" b="0" i="0" u="none" strike="noStrike" kern="1200" baseline="0" dirty="0" err="1" smtClean="0">
                <a:solidFill>
                  <a:schemeClr val="tx1"/>
                </a:solidFill>
                <a:latin typeface="Times New Roman" pitchFamily="-84" charset="0"/>
                <a:ea typeface="+mn-ea"/>
                <a:cs typeface="+mn-cs"/>
              </a:rPr>
              <a:t>eDRAM</a:t>
            </a:r>
            <a:r>
              <a:rPr lang="en-US" sz="1200" b="0" i="0" u="none" strike="noStrike" kern="1200" baseline="0" dirty="0" smtClean="0">
                <a:solidFill>
                  <a:schemeClr val="tx1"/>
                </a:solidFill>
                <a:latin typeface="Times New Roman" pitchFamily="-84" charset="0"/>
                <a:ea typeface="+mn-ea"/>
                <a:cs typeface="+mn-cs"/>
              </a:rPr>
              <a:t>) as L3 cache memory on the chip. While this </a:t>
            </a:r>
            <a:r>
              <a:rPr lang="en-US" sz="1200" b="0" i="0" u="none" strike="noStrike" kern="1200" baseline="0" dirty="0" err="1" smtClean="0">
                <a:solidFill>
                  <a:schemeClr val="tx1"/>
                </a:solidFill>
                <a:latin typeface="Times New Roman" pitchFamily="-84" charset="0"/>
                <a:ea typeface="+mn-ea"/>
                <a:cs typeface="+mn-cs"/>
              </a:rPr>
              <a:t>eDRAM</a:t>
            </a:r>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memory is slower than static RAM (SRAM) normally used to implement cache</a:t>
            </a:r>
          </a:p>
          <a:p>
            <a:r>
              <a:rPr lang="en-US" sz="1200" b="0" i="0" u="none" strike="noStrike" kern="1200" baseline="0" dirty="0" smtClean="0">
                <a:solidFill>
                  <a:schemeClr val="tx1"/>
                </a:solidFill>
                <a:latin typeface="Times New Roman" pitchFamily="-84" charset="0"/>
                <a:ea typeface="+mn-ea"/>
                <a:cs typeface="+mn-cs"/>
              </a:rPr>
              <a:t>memory, you can put a lot more of it onto a given area. For many workloads, having</a:t>
            </a:r>
          </a:p>
          <a:p>
            <a:r>
              <a:rPr lang="en-US" sz="1200" b="0" i="0" u="none" strike="noStrike" kern="1200" baseline="0" dirty="0" smtClean="0">
                <a:solidFill>
                  <a:schemeClr val="tx1"/>
                </a:solidFill>
                <a:latin typeface="Times New Roman" pitchFamily="-84" charset="0"/>
                <a:ea typeface="+mn-ea"/>
                <a:cs typeface="+mn-cs"/>
              </a:rPr>
              <a:t>more memory closer to the core is more important than having fast memory.</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Finally, all 6 PUs on an MCM share a 160-MB L4 cache , which is split into one</a:t>
            </a:r>
          </a:p>
          <a:p>
            <a:r>
              <a:rPr lang="en-US" sz="1200" b="0" i="0" u="none" strike="noStrike" kern="1200" baseline="0" dirty="0" smtClean="0">
                <a:solidFill>
                  <a:schemeClr val="tx1"/>
                </a:solidFill>
                <a:latin typeface="Times New Roman" pitchFamily="-84" charset="0"/>
                <a:ea typeface="+mn-ea"/>
                <a:cs typeface="+mn-cs"/>
              </a:rPr>
              <a:t>92-MB cache on each SC chip. The principal motivation for incorporating a level 4</a:t>
            </a:r>
          </a:p>
          <a:p>
            <a:r>
              <a:rPr lang="en-US" sz="1200" b="0" i="0" u="none" strike="noStrike" kern="1200" baseline="0" dirty="0" smtClean="0">
                <a:solidFill>
                  <a:schemeClr val="tx1"/>
                </a:solidFill>
                <a:latin typeface="Times New Roman" pitchFamily="-84" charset="0"/>
                <a:ea typeface="+mn-ea"/>
                <a:cs typeface="+mn-cs"/>
              </a:rPr>
              <a:t>cache is that the very high clock speed of the core processors results in a significant</a:t>
            </a:r>
          </a:p>
          <a:p>
            <a:r>
              <a:rPr lang="en-US" sz="1200" b="0" i="0" u="none" strike="noStrike" kern="1200" baseline="0" dirty="0" smtClean="0">
                <a:solidFill>
                  <a:schemeClr val="tx1"/>
                </a:solidFill>
                <a:latin typeface="Times New Roman" pitchFamily="-84" charset="0"/>
                <a:ea typeface="+mn-ea"/>
                <a:cs typeface="+mn-cs"/>
              </a:rPr>
              <a:t>mismatch with main memory speed. The fourth cache layer is needed to keep the</a:t>
            </a:r>
          </a:p>
          <a:p>
            <a:r>
              <a:rPr lang="en-US" sz="1200" b="0" i="0" u="none" strike="noStrike" kern="1200" baseline="0" dirty="0" smtClean="0">
                <a:solidFill>
                  <a:schemeClr val="tx1"/>
                </a:solidFill>
                <a:latin typeface="Times New Roman" pitchFamily="-84" charset="0"/>
                <a:ea typeface="+mn-ea"/>
                <a:cs typeface="+mn-cs"/>
              </a:rPr>
              <a:t>cores running efficiently. The large shared L3 and L4 caches are suited to transaction-processing</a:t>
            </a:r>
          </a:p>
          <a:p>
            <a:r>
              <a:rPr lang="en-US" sz="1200" b="0" i="0" u="none" strike="noStrike" kern="1200" baseline="0" dirty="0" smtClean="0">
                <a:solidFill>
                  <a:schemeClr val="tx1"/>
                </a:solidFill>
                <a:latin typeface="Times New Roman" pitchFamily="-84" charset="0"/>
                <a:ea typeface="+mn-ea"/>
                <a:cs typeface="+mn-cs"/>
              </a:rPr>
              <a:t>workloads exhibiting a high degree of data sharing and task swapping. The</a:t>
            </a:r>
          </a:p>
          <a:p>
            <a:r>
              <a:rPr lang="en-US" sz="1200" b="0" i="0" u="none" strike="noStrike" kern="1200" baseline="0" dirty="0" smtClean="0">
                <a:solidFill>
                  <a:schemeClr val="tx1"/>
                </a:solidFill>
                <a:latin typeface="Times New Roman" pitchFamily="-84" charset="0"/>
                <a:ea typeface="+mn-ea"/>
                <a:cs typeface="+mn-cs"/>
              </a:rPr>
              <a:t>L4 cache is 24-way set associative. The SC chip, which houses the L4 cache, also acts</a:t>
            </a:r>
          </a:p>
          <a:p>
            <a:r>
              <a:rPr lang="en-US" sz="1200" b="0" i="0" u="none" strike="noStrike" kern="1200" baseline="0" dirty="0" smtClean="0">
                <a:solidFill>
                  <a:schemeClr val="tx1"/>
                </a:solidFill>
                <a:latin typeface="Times New Roman" pitchFamily="-84" charset="0"/>
                <a:ea typeface="+mn-ea"/>
                <a:cs typeface="+mn-cs"/>
              </a:rPr>
              <a:t>as a cross point switch for L4-to- L4 traffic to up to three remote books  by three bidirectional</a:t>
            </a:r>
          </a:p>
          <a:p>
            <a:r>
              <a:rPr lang="en-US" sz="1200" b="0" i="0" u="none" strike="noStrike" kern="1200" baseline="0" dirty="0" smtClean="0">
                <a:solidFill>
                  <a:schemeClr val="tx1"/>
                </a:solidFill>
                <a:latin typeface="Times New Roman" pitchFamily="-84" charset="0"/>
                <a:ea typeface="+mn-ea"/>
                <a:cs typeface="+mn-cs"/>
              </a:rPr>
              <a:t>data buses. The L4 cache is the coherence manager, meaning that all memory</a:t>
            </a:r>
          </a:p>
          <a:p>
            <a:r>
              <a:rPr lang="en-US" sz="1200" b="0" i="0" u="none" strike="noStrike" kern="1200" baseline="0" dirty="0" smtClean="0">
                <a:solidFill>
                  <a:schemeClr val="tx1"/>
                </a:solidFill>
                <a:latin typeface="Times New Roman" pitchFamily="-84" charset="0"/>
                <a:ea typeface="+mn-ea"/>
                <a:cs typeface="+mn-cs"/>
              </a:rPr>
              <a:t>fetches must be in the L4 cache before that data can be used by the processor.</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All four caches use a line size of 256 bytes.</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29</a:t>
            </a:fld>
            <a:endParaRPr lang="en-US" dirty="0"/>
          </a:p>
        </p:txBody>
      </p:sp>
    </p:spTree>
    <p:extLst>
      <p:ext uri="{BB962C8B-B14F-4D97-AF65-F5344CB8AC3E}">
        <p14:creationId xmlns:p14="http://schemas.microsoft.com/office/powerpoint/2010/main" val="3230897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smtClean="0">
                <a:solidFill>
                  <a:schemeClr val="tx1"/>
                </a:solidFill>
                <a:latin typeface="Times New Roman" pitchFamily="-84" charset="0"/>
                <a:ea typeface="+mn-ea"/>
                <a:cs typeface="+mn-cs"/>
              </a:rPr>
              <a:t>The organizational changes in processor design have primarily been focused on</a:t>
            </a:r>
          </a:p>
          <a:p>
            <a:r>
              <a:rPr lang="en-US" sz="1200" b="0" i="0" u="none" strike="noStrike" kern="1200" baseline="0" dirty="0" smtClean="0">
                <a:solidFill>
                  <a:schemeClr val="tx1"/>
                </a:solidFill>
                <a:latin typeface="Times New Roman" pitchFamily="-84" charset="0"/>
                <a:ea typeface="+mn-ea"/>
                <a:cs typeface="+mn-cs"/>
              </a:rPr>
              <a:t>exploiting ILP, so that more work is done in each clock cycle. These changes include,</a:t>
            </a:r>
          </a:p>
          <a:p>
            <a:r>
              <a:rPr lang="en-US" sz="1200" b="0" i="0" u="none" strike="noStrike" kern="1200" baseline="0" dirty="0" smtClean="0">
                <a:solidFill>
                  <a:schemeClr val="tx1"/>
                </a:solidFill>
                <a:latin typeface="Times New Roman" pitchFamily="-84" charset="0"/>
                <a:ea typeface="+mn-ea"/>
                <a:cs typeface="+mn-cs"/>
              </a:rPr>
              <a:t>in chronological order (Figure 18.1):</a:t>
            </a:r>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 </a:t>
            </a:r>
            <a:endParaRPr lang="en-US" dirty="0" smtClean="0"/>
          </a:p>
          <a:p>
            <a:r>
              <a:rPr lang="en-US" sz="1200" b="1" kern="1200" dirty="0" smtClean="0">
                <a:solidFill>
                  <a:schemeClr val="tx1"/>
                </a:solidFill>
                <a:latin typeface="Times New Roman" pitchFamily="-84" charset="0"/>
                <a:ea typeface="+mn-ea"/>
                <a:cs typeface="+mn-cs"/>
              </a:rPr>
              <a:t>* Pipelining: </a:t>
            </a:r>
            <a:r>
              <a:rPr lang="en-US" sz="1200" kern="1200" dirty="0" smtClean="0">
                <a:solidFill>
                  <a:schemeClr val="tx1"/>
                </a:solidFill>
                <a:latin typeface="Times New Roman" pitchFamily="-84" charset="0"/>
                <a:ea typeface="+mn-ea"/>
                <a:cs typeface="+mn-cs"/>
              </a:rPr>
              <a:t>Individual instructions are executed through a pipeline of stages so that while one instruction is executing in one stage of the pipeline, another instruction is executing in another stage of the pipeline. </a:t>
            </a:r>
            <a:endParaRPr lang="en-US" dirty="0" smtClean="0"/>
          </a:p>
          <a:p>
            <a:endParaRPr lang="en-US" sz="1200" b="1" kern="1200" dirty="0" smtClean="0">
              <a:solidFill>
                <a:schemeClr val="tx1"/>
              </a:solidFill>
              <a:latin typeface="Times New Roman" pitchFamily="-84" charset="0"/>
              <a:ea typeface="+mn-ea"/>
              <a:cs typeface="+mn-cs"/>
            </a:endParaRPr>
          </a:p>
          <a:p>
            <a:r>
              <a:rPr lang="en-US" sz="1200" b="1" kern="1200" dirty="0" smtClean="0">
                <a:solidFill>
                  <a:schemeClr val="tx1"/>
                </a:solidFill>
                <a:latin typeface="Times New Roman" pitchFamily="-84" charset="0"/>
                <a:ea typeface="+mn-ea"/>
                <a:cs typeface="+mn-cs"/>
              </a:rPr>
              <a:t>* Superscalar: </a:t>
            </a:r>
            <a:r>
              <a:rPr lang="en-US" sz="1200" kern="1200" dirty="0" smtClean="0">
                <a:solidFill>
                  <a:schemeClr val="tx1"/>
                </a:solidFill>
                <a:latin typeface="Times New Roman" pitchFamily="-84" charset="0"/>
                <a:ea typeface="+mn-ea"/>
                <a:cs typeface="+mn-cs"/>
              </a:rPr>
              <a:t>Multiple pipelines are constructed by replicating execution resources. This enables parallel execution of instructions in parallel pipelines, so long as hazards are avoided. </a:t>
            </a:r>
            <a:endParaRPr lang="en-US" dirty="0" smtClean="0"/>
          </a:p>
          <a:p>
            <a:endParaRPr lang="en-US" sz="1200" b="1" kern="1200" dirty="0" smtClean="0">
              <a:solidFill>
                <a:schemeClr val="tx1"/>
              </a:solidFill>
              <a:latin typeface="Times New Roman" pitchFamily="-84" charset="0"/>
              <a:ea typeface="+mn-ea"/>
              <a:cs typeface="+mn-cs"/>
            </a:endParaRPr>
          </a:p>
          <a:p>
            <a:pPr marL="171450" indent="-171450">
              <a:buFontTx/>
              <a:buChar char="•"/>
            </a:pPr>
            <a:r>
              <a:rPr lang="en-US" sz="1200" b="1" kern="1200" dirty="0" smtClean="0">
                <a:solidFill>
                  <a:schemeClr val="tx1"/>
                </a:solidFill>
                <a:latin typeface="Times New Roman" pitchFamily="-84" charset="0"/>
                <a:ea typeface="+mn-ea"/>
                <a:cs typeface="+mn-cs"/>
              </a:rPr>
              <a:t>Simultaneous </a:t>
            </a:r>
            <a:r>
              <a:rPr lang="en-US" sz="1200" b="1" kern="1200" dirty="0" smtClean="0">
                <a:solidFill>
                  <a:schemeClr val="tx1"/>
                </a:solidFill>
                <a:latin typeface="Times New Roman" pitchFamily="-84" charset="0"/>
                <a:ea typeface="+mn-ea"/>
                <a:cs typeface="+mn-cs"/>
              </a:rPr>
              <a:t>multithreading (SMT): </a:t>
            </a:r>
            <a:r>
              <a:rPr lang="en-US" sz="1200" kern="1200" dirty="0" smtClean="0">
                <a:solidFill>
                  <a:schemeClr val="tx1"/>
                </a:solidFill>
                <a:latin typeface="Times New Roman" pitchFamily="-84" charset="0"/>
                <a:ea typeface="+mn-ea"/>
                <a:cs typeface="+mn-cs"/>
              </a:rPr>
              <a:t>Register banks are replicated so that multiple threads can share the use of pipeline resources. </a:t>
            </a:r>
            <a:endParaRPr lang="en-US" sz="1200" kern="1200" dirty="0" smtClean="0">
              <a:solidFill>
                <a:schemeClr val="tx1"/>
              </a:solidFill>
              <a:latin typeface="Times New Roman" pitchFamily="-84" charset="0"/>
              <a:ea typeface="+mn-ea"/>
              <a:cs typeface="+mn-cs"/>
            </a:endParaRPr>
          </a:p>
          <a:p>
            <a:pPr marL="171450" indent="-171450">
              <a:buFontTx/>
              <a:buChar char="•"/>
            </a:pPr>
            <a:endParaRPr lang="en-US" sz="1200" kern="120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With each of these innovations, designers have over the years attempted to</a:t>
            </a:r>
          </a:p>
          <a:p>
            <a:r>
              <a:rPr lang="en-US" sz="1200" b="0" i="0" u="none" strike="noStrike" kern="1200" baseline="0" dirty="0" smtClean="0">
                <a:solidFill>
                  <a:schemeClr val="tx1"/>
                </a:solidFill>
                <a:latin typeface="Times New Roman" pitchFamily="-84" charset="0"/>
                <a:ea typeface="+mn-ea"/>
                <a:cs typeface="+mn-cs"/>
              </a:rPr>
              <a:t>increase the performance of the system by adding complexity. In the case of pipelining,</a:t>
            </a:r>
          </a:p>
          <a:p>
            <a:r>
              <a:rPr lang="en-US" sz="1200" b="0" i="0" u="none" strike="noStrike" kern="1200" baseline="0" dirty="0" smtClean="0">
                <a:solidFill>
                  <a:schemeClr val="tx1"/>
                </a:solidFill>
                <a:latin typeface="Times New Roman" pitchFamily="-84" charset="0"/>
                <a:ea typeface="+mn-ea"/>
                <a:cs typeface="+mn-cs"/>
              </a:rPr>
              <a:t>simple three-stage pipelines were replaced by pipelines with five stages. Intel’s</a:t>
            </a:r>
          </a:p>
          <a:p>
            <a:r>
              <a:rPr lang="en-US" sz="1200" b="0" i="0" u="none" strike="noStrike" kern="1200" baseline="0" dirty="0" smtClean="0">
                <a:solidFill>
                  <a:schemeClr val="tx1"/>
                </a:solidFill>
                <a:latin typeface="Times New Roman" pitchFamily="-84" charset="0"/>
                <a:ea typeface="+mn-ea"/>
                <a:cs typeface="+mn-cs"/>
              </a:rPr>
              <a:t>Pentium 4 “Prescott” core had 31 stages for some instructions.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There is a practical limit to how far this trend can be taken, because with more</a:t>
            </a:r>
          </a:p>
          <a:p>
            <a:r>
              <a:rPr lang="en-US" sz="1200" b="0" i="0" u="none" strike="noStrike" kern="1200" baseline="0" dirty="0" smtClean="0">
                <a:solidFill>
                  <a:schemeClr val="tx1"/>
                </a:solidFill>
                <a:latin typeface="Times New Roman" pitchFamily="-84" charset="0"/>
                <a:ea typeface="+mn-ea"/>
                <a:cs typeface="+mn-cs"/>
              </a:rPr>
              <a:t>stages, there is the need for more logic, more interconnections, and more control signals.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With superscalar organization, increased performance can be achieved by</a:t>
            </a:r>
          </a:p>
          <a:p>
            <a:r>
              <a:rPr lang="en-US" sz="1200" b="0" i="0" u="none" strike="noStrike" kern="1200" baseline="0" dirty="0" smtClean="0">
                <a:solidFill>
                  <a:schemeClr val="tx1"/>
                </a:solidFill>
                <a:latin typeface="Times New Roman" pitchFamily="-84" charset="0"/>
                <a:ea typeface="+mn-ea"/>
                <a:cs typeface="+mn-cs"/>
              </a:rPr>
              <a:t>increasing the number of parallel pipelines. Again, there are diminishing returns</a:t>
            </a:r>
          </a:p>
          <a:p>
            <a:r>
              <a:rPr lang="en-US" sz="1200" b="0" i="0" u="none" strike="noStrike" kern="1200" baseline="0" dirty="0" smtClean="0">
                <a:solidFill>
                  <a:schemeClr val="tx1"/>
                </a:solidFill>
                <a:latin typeface="Times New Roman" pitchFamily="-84" charset="0"/>
                <a:ea typeface="+mn-ea"/>
                <a:cs typeface="+mn-cs"/>
              </a:rPr>
              <a:t> as the number of pipelines increases. More logic is required to manage hazards and</a:t>
            </a:r>
          </a:p>
          <a:p>
            <a:r>
              <a:rPr lang="en-US" sz="1200" b="0" i="0" u="none" strike="noStrike" kern="1200" baseline="0" dirty="0" smtClean="0">
                <a:solidFill>
                  <a:schemeClr val="tx1"/>
                </a:solidFill>
                <a:latin typeface="Times New Roman" pitchFamily="-84" charset="0"/>
                <a:ea typeface="+mn-ea"/>
                <a:cs typeface="+mn-cs"/>
              </a:rPr>
              <a:t>to stage instruction resources. Eventually, a single thread of execution reaches the</a:t>
            </a:r>
          </a:p>
          <a:p>
            <a:r>
              <a:rPr lang="en-US" sz="1200" b="0" i="0" u="none" strike="noStrike" kern="1200" baseline="0" dirty="0" smtClean="0">
                <a:solidFill>
                  <a:schemeClr val="tx1"/>
                </a:solidFill>
                <a:latin typeface="Times New Roman" pitchFamily="-84" charset="0"/>
                <a:ea typeface="+mn-ea"/>
                <a:cs typeface="+mn-cs"/>
              </a:rPr>
              <a:t>point where hazards and resource dependencies prevent the full use of the multiple</a:t>
            </a:r>
          </a:p>
          <a:p>
            <a:r>
              <a:rPr lang="en-US" sz="1200" b="0" i="0" u="none" strike="noStrike" kern="1200" baseline="0" dirty="0" smtClean="0">
                <a:solidFill>
                  <a:schemeClr val="tx1"/>
                </a:solidFill>
                <a:latin typeface="Times New Roman" pitchFamily="-84" charset="0"/>
                <a:ea typeface="+mn-ea"/>
                <a:cs typeface="+mn-cs"/>
              </a:rPr>
              <a:t>pipelines available. Also, compiled binary code rarely exposes enough ILP to take</a:t>
            </a:r>
          </a:p>
          <a:p>
            <a:r>
              <a:rPr lang="en-US" sz="1200" b="0" i="0" u="none" strike="noStrike" kern="1200" baseline="0" dirty="0" smtClean="0">
                <a:solidFill>
                  <a:schemeClr val="tx1"/>
                </a:solidFill>
                <a:latin typeface="Times New Roman" pitchFamily="-84" charset="0"/>
                <a:ea typeface="+mn-ea"/>
                <a:cs typeface="+mn-cs"/>
              </a:rPr>
              <a:t>advantage of more than about six parallel pipelines.</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This same point of diminishing returns is reached with SMT, as the complexity</a:t>
            </a:r>
          </a:p>
          <a:p>
            <a:r>
              <a:rPr lang="en-US" sz="1200" b="0" i="0" u="none" strike="noStrike" kern="1200" baseline="0" dirty="0" smtClean="0">
                <a:solidFill>
                  <a:schemeClr val="tx1"/>
                </a:solidFill>
                <a:latin typeface="Times New Roman" pitchFamily="-84" charset="0"/>
                <a:ea typeface="+mn-ea"/>
                <a:cs typeface="+mn-cs"/>
              </a:rPr>
              <a:t>of managing multiple threads over a set of pipelines limits the number of threads</a:t>
            </a:r>
          </a:p>
          <a:p>
            <a:r>
              <a:rPr lang="en-US" sz="1200" b="0" i="0" u="none" strike="noStrike" kern="1200" baseline="0" dirty="0" smtClean="0">
                <a:solidFill>
                  <a:schemeClr val="tx1"/>
                </a:solidFill>
                <a:latin typeface="Times New Roman" pitchFamily="-84" charset="0"/>
                <a:ea typeface="+mn-ea"/>
                <a:cs typeface="+mn-cs"/>
              </a:rPr>
              <a:t>and number of pipelines that can be effectively utilized. SMT’s advantage lies in the</a:t>
            </a:r>
          </a:p>
          <a:p>
            <a:r>
              <a:rPr lang="en-US" sz="1200" b="0" i="0" u="none" strike="noStrike" kern="1200" baseline="0" dirty="0" smtClean="0">
                <a:solidFill>
                  <a:schemeClr val="tx1"/>
                </a:solidFill>
                <a:latin typeface="Times New Roman" pitchFamily="-84" charset="0"/>
                <a:ea typeface="+mn-ea"/>
                <a:cs typeface="+mn-cs"/>
              </a:rPr>
              <a:t>fact that two (or more) program streams can be searched for available ILP.</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There is a related set of problems dealing with the design and fabrication of</a:t>
            </a:r>
          </a:p>
          <a:p>
            <a:r>
              <a:rPr lang="en-US" sz="1200" b="0" i="0" u="none" strike="noStrike" kern="1200" baseline="0" dirty="0" smtClean="0">
                <a:solidFill>
                  <a:schemeClr val="tx1"/>
                </a:solidFill>
                <a:latin typeface="Times New Roman" pitchFamily="-84" charset="0"/>
                <a:ea typeface="+mn-ea"/>
                <a:cs typeface="+mn-cs"/>
              </a:rPr>
              <a:t>the computer chip. The increase in complexity to deal with all of the logical issues</a:t>
            </a:r>
          </a:p>
          <a:p>
            <a:r>
              <a:rPr lang="en-US" sz="1200" b="0" i="0" u="none" strike="noStrike" kern="1200" baseline="0" dirty="0" smtClean="0">
                <a:solidFill>
                  <a:schemeClr val="tx1"/>
                </a:solidFill>
                <a:latin typeface="Times New Roman" pitchFamily="-84" charset="0"/>
                <a:ea typeface="+mn-ea"/>
                <a:cs typeface="+mn-cs"/>
              </a:rPr>
              <a:t>related to very long pipelines, multiple superscalar pipelines, and multiple SMT</a:t>
            </a:r>
          </a:p>
          <a:p>
            <a:r>
              <a:rPr lang="en-US" sz="1200" b="0" i="0" u="none" strike="noStrike" kern="1200" baseline="0" dirty="0" smtClean="0">
                <a:solidFill>
                  <a:schemeClr val="tx1"/>
                </a:solidFill>
                <a:latin typeface="Times New Roman" pitchFamily="-84" charset="0"/>
                <a:ea typeface="+mn-ea"/>
                <a:cs typeface="+mn-cs"/>
              </a:rPr>
              <a:t>register banks means that increasing amounts of the chip area are occupied with</a:t>
            </a:r>
          </a:p>
          <a:p>
            <a:r>
              <a:rPr lang="en-US" sz="1200" b="0" i="0" u="none" strike="noStrike" kern="1200" baseline="0" dirty="0" smtClean="0">
                <a:solidFill>
                  <a:schemeClr val="tx1"/>
                </a:solidFill>
                <a:latin typeface="Times New Roman" pitchFamily="-84" charset="0"/>
                <a:ea typeface="+mn-ea"/>
                <a:cs typeface="+mn-cs"/>
              </a:rPr>
              <a:t>coordinating and signal transfer logic. This increases the difficulty of designing, fabricating,</a:t>
            </a:r>
          </a:p>
          <a:p>
            <a:r>
              <a:rPr lang="en-US" sz="1200" b="0" i="0" u="none" strike="noStrike" kern="1200" baseline="0" dirty="0" smtClean="0">
                <a:solidFill>
                  <a:schemeClr val="tx1"/>
                </a:solidFill>
                <a:latin typeface="Times New Roman" pitchFamily="-84" charset="0"/>
                <a:ea typeface="+mn-ea"/>
                <a:cs typeface="+mn-cs"/>
              </a:rPr>
              <a:t>and debugging the chips. The increasingly difficult engineering challenge</a:t>
            </a:r>
          </a:p>
          <a:p>
            <a:r>
              <a:rPr lang="en-US" sz="1200" b="0" i="0" u="none" strike="noStrike" kern="1200" baseline="0" dirty="0" smtClean="0">
                <a:solidFill>
                  <a:schemeClr val="tx1"/>
                </a:solidFill>
                <a:latin typeface="Times New Roman" pitchFamily="-84" charset="0"/>
                <a:ea typeface="+mn-ea"/>
                <a:cs typeface="+mn-cs"/>
              </a:rPr>
              <a:t>related to processor logic is one of the reasons that an increasing fraction of the</a:t>
            </a:r>
          </a:p>
          <a:p>
            <a:r>
              <a:rPr lang="en-US" sz="1200" b="0" i="0" u="none" strike="noStrike" kern="1200" baseline="0" dirty="0" smtClean="0">
                <a:solidFill>
                  <a:schemeClr val="tx1"/>
                </a:solidFill>
                <a:latin typeface="Times New Roman" pitchFamily="-84" charset="0"/>
                <a:ea typeface="+mn-ea"/>
                <a:cs typeface="+mn-cs"/>
              </a:rPr>
              <a:t>processor chip is devoted to the simpler memory logic. Power issues, discussed next,</a:t>
            </a:r>
          </a:p>
          <a:p>
            <a:r>
              <a:rPr lang="en-US" sz="1200" b="0" i="0" u="none" strike="noStrike" kern="1200" baseline="0" dirty="0" smtClean="0">
                <a:solidFill>
                  <a:schemeClr val="tx1"/>
                </a:solidFill>
                <a:latin typeface="Times New Roman" pitchFamily="-84" charset="0"/>
                <a:ea typeface="+mn-ea"/>
                <a:cs typeface="+mn-cs"/>
              </a:rPr>
              <a:t>provide another reason.</a:t>
            </a:r>
            <a:endParaRPr lang="en-US" dirty="0" smtClean="0"/>
          </a:p>
        </p:txBody>
      </p:sp>
      <p:sp>
        <p:nvSpPr>
          <p:cNvPr id="4" name="Slide Number Placeholder 3"/>
          <p:cNvSpPr>
            <a:spLocks noGrp="1"/>
          </p:cNvSpPr>
          <p:nvPr>
            <p:ph type="sldNum" sz="quarter" idx="10"/>
          </p:nvPr>
        </p:nvSpPr>
        <p:spPr/>
        <p:txBody>
          <a:bodyPr/>
          <a:lstStyle/>
          <a:p>
            <a:fld id="{D11A89E7-D91F-474F-9C5E-C4DFBE1BE310}" type="slidenum">
              <a:rPr lang="en-US" smtClean="0"/>
              <a:pPr/>
              <a:t>3</a:t>
            </a:fld>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2598D2-2ED8-8547-B4B7-C382E9B8AC9E}" type="slidenum">
              <a:rPr lang="en-US"/>
              <a:pPr/>
              <a:t>30</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r>
              <a:rPr lang="en-GB" dirty="0" smtClean="0"/>
              <a:t>Chapter 18 summary.</a:t>
            </a:r>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Times New Roman" pitchFamily="-84" charset="0"/>
                <a:ea typeface="+mn-ea"/>
                <a:cs typeface="+mn-cs"/>
              </a:rPr>
              <a:t> To maintain the trend of higher performance as the number of transistors per chip</a:t>
            </a:r>
          </a:p>
          <a:p>
            <a:r>
              <a:rPr lang="en-US" sz="1200" b="0" i="0" u="none" strike="noStrike" kern="1200" baseline="0" dirty="0" smtClean="0">
                <a:solidFill>
                  <a:schemeClr val="tx1"/>
                </a:solidFill>
                <a:latin typeface="Times New Roman" pitchFamily="-84" charset="0"/>
                <a:ea typeface="+mn-ea"/>
                <a:cs typeface="+mn-cs"/>
              </a:rPr>
              <a:t>rises, designers have resorted to more elaborate processor designs (pipelining, superscalar,</a:t>
            </a:r>
          </a:p>
          <a:p>
            <a:r>
              <a:rPr lang="en-US" sz="1200" b="0" i="0" u="none" strike="noStrike" kern="1200" baseline="0" dirty="0" smtClean="0">
                <a:solidFill>
                  <a:schemeClr val="tx1"/>
                </a:solidFill>
                <a:latin typeface="Times New Roman" pitchFamily="-84" charset="0"/>
                <a:ea typeface="+mn-ea"/>
                <a:cs typeface="+mn-cs"/>
              </a:rPr>
              <a:t>SMT) and to high clock frequencies. Unfortunately, power requirements have</a:t>
            </a:r>
          </a:p>
          <a:p>
            <a:r>
              <a:rPr lang="en-US" sz="1200" b="0" i="0" u="none" strike="noStrike" kern="1200" baseline="0" dirty="0" smtClean="0">
                <a:solidFill>
                  <a:schemeClr val="tx1"/>
                </a:solidFill>
                <a:latin typeface="Times New Roman" pitchFamily="-84" charset="0"/>
                <a:ea typeface="+mn-ea"/>
                <a:cs typeface="+mn-cs"/>
              </a:rPr>
              <a:t>grown exponentially as chip density and clock frequency have risen. This was shown</a:t>
            </a:r>
          </a:p>
          <a:p>
            <a:r>
              <a:rPr lang="en-US" sz="1200" b="0" i="0" u="none" strike="noStrike" kern="1200" baseline="0" dirty="0" smtClean="0">
                <a:solidFill>
                  <a:schemeClr val="tx1"/>
                </a:solidFill>
                <a:latin typeface="Times New Roman" pitchFamily="-84" charset="0"/>
                <a:ea typeface="+mn-ea"/>
                <a:cs typeface="+mn-cs"/>
              </a:rPr>
              <a:t>in Figure 2.2.</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One way to control power density is to use more of the chip area for cache</a:t>
            </a:r>
          </a:p>
          <a:p>
            <a:r>
              <a:rPr lang="en-US" sz="1200" b="0" i="0" u="none" strike="noStrike" kern="1200" baseline="0" dirty="0" smtClean="0">
                <a:solidFill>
                  <a:schemeClr val="tx1"/>
                </a:solidFill>
                <a:latin typeface="Times New Roman" pitchFamily="-84" charset="0"/>
                <a:ea typeface="+mn-ea"/>
                <a:cs typeface="+mn-cs"/>
              </a:rPr>
              <a:t>memory. Memory transistors are smaller and have a power density an order of</a:t>
            </a:r>
          </a:p>
          <a:p>
            <a:r>
              <a:rPr lang="en-US" sz="1200" b="0" i="0" u="none" strike="noStrike" kern="1200" baseline="0" dirty="0" smtClean="0">
                <a:solidFill>
                  <a:schemeClr val="tx1"/>
                </a:solidFill>
                <a:latin typeface="Times New Roman" pitchFamily="-84" charset="0"/>
                <a:ea typeface="+mn-ea"/>
                <a:cs typeface="+mn-cs"/>
              </a:rPr>
              <a:t>magnitude lower than that of logic (see Figure 18.2). As chip transistor density has</a:t>
            </a:r>
          </a:p>
          <a:p>
            <a:r>
              <a:rPr lang="en-US" sz="1200" b="0" i="0" u="none" strike="noStrike" kern="1200" baseline="0" dirty="0" smtClean="0">
                <a:solidFill>
                  <a:schemeClr val="tx1"/>
                </a:solidFill>
                <a:latin typeface="Times New Roman" pitchFamily="-84" charset="0"/>
                <a:ea typeface="+mn-ea"/>
                <a:cs typeface="+mn-cs"/>
              </a:rPr>
              <a:t>increased, the percentage of chip area devoted to memory has grown, and is now</a:t>
            </a:r>
          </a:p>
          <a:p>
            <a:r>
              <a:rPr lang="en-US" sz="1200" b="0" i="0" u="none" strike="noStrike" kern="1200" baseline="0" dirty="0" smtClean="0">
                <a:solidFill>
                  <a:schemeClr val="tx1"/>
                </a:solidFill>
                <a:latin typeface="Times New Roman" pitchFamily="-84" charset="0"/>
                <a:ea typeface="+mn-ea"/>
                <a:cs typeface="+mn-cs"/>
              </a:rPr>
              <a:t>often half the chip area. Even so, there is still a considerable amount of chip area</a:t>
            </a:r>
          </a:p>
          <a:p>
            <a:r>
              <a:rPr lang="en-US" sz="1200" b="0" i="0" u="none" strike="noStrike" kern="1200" baseline="0" dirty="0" smtClean="0">
                <a:solidFill>
                  <a:schemeClr val="tx1"/>
                </a:solidFill>
                <a:latin typeface="Times New Roman" pitchFamily="-84" charset="0"/>
                <a:ea typeface="+mn-ea"/>
                <a:cs typeface="+mn-cs"/>
              </a:rPr>
              <a:t>devoted to processing logic.</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How to use all those logic transistors is a key design issue. As discussed earlier</a:t>
            </a:r>
          </a:p>
          <a:p>
            <a:r>
              <a:rPr lang="en-US" sz="1200" b="0" i="0" u="none" strike="noStrike" kern="1200" baseline="0" dirty="0" smtClean="0">
                <a:solidFill>
                  <a:schemeClr val="tx1"/>
                </a:solidFill>
                <a:latin typeface="Times New Roman" pitchFamily="-84" charset="0"/>
                <a:ea typeface="+mn-ea"/>
                <a:cs typeface="+mn-cs"/>
              </a:rPr>
              <a:t>in this section, there are limits to the effective use of such techniques as superscalar</a:t>
            </a:r>
          </a:p>
          <a:p>
            <a:r>
              <a:rPr lang="en-US" sz="1200" b="0" i="0" u="none" strike="noStrike" kern="1200" baseline="0" dirty="0" smtClean="0">
                <a:solidFill>
                  <a:schemeClr val="tx1"/>
                </a:solidFill>
                <a:latin typeface="Times New Roman" pitchFamily="-84" charset="0"/>
                <a:ea typeface="+mn-ea"/>
                <a:cs typeface="+mn-cs"/>
              </a:rPr>
              <a:t>and SMT. In general terms, the experience of recent decades has been encapsulated</a:t>
            </a:r>
          </a:p>
          <a:p>
            <a:r>
              <a:rPr lang="en-US" sz="1200" b="0" i="0" u="none" strike="noStrike" kern="1200" baseline="0" dirty="0" smtClean="0">
                <a:solidFill>
                  <a:schemeClr val="tx1"/>
                </a:solidFill>
                <a:latin typeface="Times New Roman" pitchFamily="-84" charset="0"/>
                <a:ea typeface="+mn-ea"/>
                <a:cs typeface="+mn-cs"/>
              </a:rPr>
              <a:t>in a rule of thumb known as Pollack’s rule  [POLL99], which states that performance</a:t>
            </a:r>
          </a:p>
          <a:p>
            <a:r>
              <a:rPr lang="en-US" sz="1200" b="0" i="0" u="none" strike="noStrike" kern="1200" baseline="0" dirty="0" smtClean="0">
                <a:solidFill>
                  <a:schemeClr val="tx1"/>
                </a:solidFill>
                <a:latin typeface="Times New Roman" pitchFamily="-84" charset="0"/>
                <a:ea typeface="+mn-ea"/>
                <a:cs typeface="+mn-cs"/>
              </a:rPr>
              <a:t>increase is roughly proportional to square root of increase in complexity.</a:t>
            </a:r>
          </a:p>
          <a:p>
            <a:r>
              <a:rPr lang="en-US" sz="1200" b="0" i="0" u="none" strike="noStrike" kern="1200" baseline="0" dirty="0" smtClean="0">
                <a:solidFill>
                  <a:schemeClr val="tx1"/>
                </a:solidFill>
                <a:latin typeface="Times New Roman" pitchFamily="-84" charset="0"/>
                <a:ea typeface="+mn-ea"/>
                <a:cs typeface="+mn-cs"/>
              </a:rPr>
              <a:t>In other words, if you double the logic in a processor core, then it delivers only</a:t>
            </a:r>
          </a:p>
          <a:p>
            <a:r>
              <a:rPr lang="en-US" sz="1200" b="0" i="0" u="none" strike="noStrike" kern="1200" baseline="0" dirty="0" smtClean="0">
                <a:solidFill>
                  <a:schemeClr val="tx1"/>
                </a:solidFill>
                <a:latin typeface="Times New Roman" pitchFamily="-84" charset="0"/>
                <a:ea typeface="+mn-ea"/>
                <a:cs typeface="+mn-cs"/>
              </a:rPr>
              <a:t>40% more performance. In principle, the use of multiple cores has the potential to</a:t>
            </a:r>
          </a:p>
          <a:p>
            <a:r>
              <a:rPr lang="en-US" sz="1200" b="0" i="0" u="none" strike="noStrike" kern="1200" baseline="0" dirty="0" smtClean="0">
                <a:solidFill>
                  <a:schemeClr val="tx1"/>
                </a:solidFill>
                <a:latin typeface="Times New Roman" pitchFamily="-84" charset="0"/>
                <a:ea typeface="+mn-ea"/>
                <a:cs typeface="+mn-cs"/>
              </a:rPr>
              <a:t>provide near-linear performance improvement with the increase in the number of</a:t>
            </a:r>
          </a:p>
          <a:p>
            <a:r>
              <a:rPr lang="en-US" sz="1200" b="0" i="0" u="none" strike="noStrike" kern="1200" baseline="0" dirty="0" smtClean="0">
                <a:solidFill>
                  <a:schemeClr val="tx1"/>
                </a:solidFill>
                <a:latin typeface="Times New Roman" pitchFamily="-84" charset="0"/>
                <a:ea typeface="+mn-ea"/>
                <a:cs typeface="+mn-cs"/>
              </a:rPr>
              <a:t>cores—but only for software that can take advantage.</a:t>
            </a:r>
          </a:p>
          <a:p>
            <a:endParaRPr lang="en-US" sz="1200" b="0" i="0" u="none" strike="noStrike" kern="1200" baseline="0" dirty="0" smtClean="0">
              <a:solidFill>
                <a:schemeClr val="tx1"/>
              </a:solidFill>
              <a:latin typeface="Times New Roman" pitchFamily="-84" charset="0"/>
              <a:ea typeface="+mn-ea"/>
              <a:cs typeface="+mn-cs"/>
            </a:endParaRPr>
          </a:p>
          <a:p>
            <a:r>
              <a:rPr lang="en-US" sz="1200" b="0" i="0" u="none" strike="noStrike" kern="1200" baseline="0" dirty="0" smtClean="0">
                <a:solidFill>
                  <a:schemeClr val="tx1"/>
                </a:solidFill>
                <a:latin typeface="Times New Roman" pitchFamily="-84" charset="0"/>
                <a:ea typeface="+mn-ea"/>
                <a:cs typeface="+mn-cs"/>
              </a:rPr>
              <a:t>Power considerations provide another motive for moving toward a multicore</a:t>
            </a:r>
          </a:p>
          <a:p>
            <a:r>
              <a:rPr lang="en-US" sz="1200" b="0" i="0" u="none" strike="noStrike" kern="1200" baseline="0" dirty="0" smtClean="0">
                <a:solidFill>
                  <a:schemeClr val="tx1"/>
                </a:solidFill>
                <a:latin typeface="Times New Roman" pitchFamily="-84" charset="0"/>
                <a:ea typeface="+mn-ea"/>
                <a:cs typeface="+mn-cs"/>
              </a:rPr>
              <a:t>organization. Because the chip has such a huge amount of cache memory,</a:t>
            </a:r>
          </a:p>
          <a:p>
            <a:r>
              <a:rPr lang="en-US" sz="1200" b="0" i="0" u="none" strike="noStrike" kern="1200" baseline="0" dirty="0" smtClean="0">
                <a:solidFill>
                  <a:schemeClr val="tx1"/>
                </a:solidFill>
                <a:latin typeface="Times New Roman" pitchFamily="-84" charset="0"/>
                <a:ea typeface="+mn-ea"/>
                <a:cs typeface="+mn-cs"/>
              </a:rPr>
              <a:t>it becomes unlikely that any one thread of execution can effectively use all that</a:t>
            </a:r>
          </a:p>
          <a:p>
            <a:r>
              <a:rPr lang="en-US" sz="1200" b="0" i="0" u="none" strike="noStrike" kern="1200" baseline="0" dirty="0" smtClean="0">
                <a:solidFill>
                  <a:schemeClr val="tx1"/>
                </a:solidFill>
                <a:latin typeface="Times New Roman" pitchFamily="-84" charset="0"/>
                <a:ea typeface="+mn-ea"/>
                <a:cs typeface="+mn-cs"/>
              </a:rPr>
              <a:t>memory. Even with SMT, multithreading is done in a relatively limited fashion and</a:t>
            </a:r>
          </a:p>
          <a:p>
            <a:r>
              <a:rPr lang="en-US" sz="1200" b="0" i="0" u="none" strike="noStrike" kern="1200" baseline="0" dirty="0" smtClean="0">
                <a:solidFill>
                  <a:schemeClr val="tx1"/>
                </a:solidFill>
                <a:latin typeface="Times New Roman" pitchFamily="-84" charset="0"/>
                <a:ea typeface="+mn-ea"/>
                <a:cs typeface="+mn-cs"/>
              </a:rPr>
              <a:t>cannot therefore fully exploit a gigantic cache, whereas a number of relatively independent</a:t>
            </a:r>
          </a:p>
          <a:p>
            <a:r>
              <a:rPr lang="en-US" sz="1200" b="0" i="0" u="none" strike="noStrike" kern="1200" baseline="0" dirty="0" smtClean="0">
                <a:solidFill>
                  <a:schemeClr val="tx1"/>
                </a:solidFill>
                <a:latin typeface="Times New Roman" pitchFamily="-84" charset="0"/>
                <a:ea typeface="+mn-ea"/>
                <a:cs typeface="+mn-cs"/>
              </a:rPr>
              <a:t>threads or processes has a greater opportunity to take full advantage of the</a:t>
            </a:r>
          </a:p>
          <a:p>
            <a:r>
              <a:rPr lang="en-US" sz="1200" b="0" i="0" u="none" strike="noStrike" kern="1200" baseline="0" dirty="0" smtClean="0">
                <a:solidFill>
                  <a:schemeClr val="tx1"/>
                </a:solidFill>
                <a:latin typeface="Times New Roman" pitchFamily="-84" charset="0"/>
                <a:ea typeface="+mn-ea"/>
                <a:cs typeface="+mn-cs"/>
              </a:rPr>
              <a:t>cache memory.</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84" charset="0"/>
                <a:ea typeface="+mn-ea"/>
                <a:cs typeface="+mn-cs"/>
              </a:rPr>
              <a:t>The potential performance benefits of a multicore organization depend on the ability to effectively exploit the parallel resources available to the application. Let us focus first on a single application running on a multicore system.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The law assumes a program in which a fraction (1 </a:t>
            </a:r>
            <a:r>
              <a:rPr lang="en-US" sz="1200" kern="1200" dirty="0" smtClean="0">
                <a:solidFill>
                  <a:schemeClr val="tx1"/>
                </a:solidFill>
                <a:latin typeface="Times New Roman" pitchFamily="-84" charset="0"/>
                <a:ea typeface="+mn-ea"/>
                <a:cs typeface="+mn-cs"/>
              </a:rPr>
              <a:t>–  </a:t>
            </a:r>
            <a:r>
              <a:rPr lang="en-US" sz="1200" i="1" kern="1200" dirty="0" smtClean="0">
                <a:solidFill>
                  <a:schemeClr val="tx1"/>
                </a:solidFill>
                <a:latin typeface="Times New Roman" pitchFamily="-84" charset="0"/>
                <a:ea typeface="+mn-ea"/>
                <a:cs typeface="+mn-cs"/>
              </a:rPr>
              <a:t>f </a:t>
            </a:r>
            <a:r>
              <a:rPr lang="en-US" sz="1200" kern="1200" dirty="0" smtClean="0">
                <a:solidFill>
                  <a:schemeClr val="tx1"/>
                </a:solidFill>
                <a:latin typeface="Times New Roman" pitchFamily="-84" charset="0"/>
                <a:ea typeface="+mn-ea"/>
                <a:cs typeface="+mn-cs"/>
              </a:rPr>
              <a:t>) of the execution time involves code that is inherently serial and a fraction </a:t>
            </a:r>
            <a:r>
              <a:rPr lang="en-US" sz="1200" i="1" kern="1200" dirty="0" smtClean="0">
                <a:solidFill>
                  <a:schemeClr val="tx1"/>
                </a:solidFill>
                <a:latin typeface="Times New Roman" pitchFamily="-84" charset="0"/>
                <a:ea typeface="+mn-ea"/>
                <a:cs typeface="+mn-cs"/>
              </a:rPr>
              <a:t>f </a:t>
            </a:r>
            <a:r>
              <a:rPr lang="en-US" sz="1200" kern="1200" dirty="0" smtClean="0">
                <a:solidFill>
                  <a:schemeClr val="tx1"/>
                </a:solidFill>
                <a:latin typeface="Times New Roman" pitchFamily="-84" charset="0"/>
                <a:ea typeface="+mn-ea"/>
                <a:cs typeface="+mn-cs"/>
              </a:rPr>
              <a:t>that involves code that is infinitely parallelizable with no scheduling overhead. </a:t>
            </a:r>
            <a:endParaRPr lang="en-US" dirty="0" smtClean="0"/>
          </a:p>
          <a:p>
            <a:endParaRPr lang="en-US" sz="1200" kern="1200" dirty="0" smtClean="0">
              <a:solidFill>
                <a:schemeClr val="tx1"/>
              </a:solidFill>
              <a:latin typeface="Times New Roman" pitchFamily="-84"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84" charset="0"/>
                <a:ea typeface="+mn-ea"/>
                <a:cs typeface="+mn-cs"/>
              </a:rPr>
              <a:t>This law appears to make the prospect of a multicore organization attractive. But as Figure </a:t>
            </a:r>
            <a:r>
              <a:rPr lang="en-US" sz="1200" kern="1200" dirty="0" smtClean="0">
                <a:solidFill>
                  <a:schemeClr val="tx1"/>
                </a:solidFill>
                <a:latin typeface="Times New Roman" pitchFamily="-84" charset="0"/>
                <a:ea typeface="+mn-ea"/>
                <a:cs typeface="+mn-cs"/>
              </a:rPr>
              <a:t>18.3a </a:t>
            </a:r>
            <a:r>
              <a:rPr lang="en-US" sz="1200" kern="1200" dirty="0" smtClean="0">
                <a:solidFill>
                  <a:schemeClr val="tx1"/>
                </a:solidFill>
                <a:latin typeface="Times New Roman" pitchFamily="-84" charset="0"/>
                <a:ea typeface="+mn-ea"/>
                <a:cs typeface="+mn-cs"/>
              </a:rPr>
              <a:t>shows, even a small amount of serial code has a noticeable impact. If only 10% of the code is inherently serial (f = 0.9), running the program on a multi- core system with 8 processors yields a performance gain of only a factor of 4.7. In addition, software typically incurs overhead as a result of communication and distribution of work among multiple processors and as a result of cache coherence overhead. This results in a curve where performance peaks and then begins to degrade because of the increased burden of the overhead of using multiple processors (e.g., coordination and OS management). Figure </a:t>
            </a:r>
            <a:r>
              <a:rPr lang="en-US" sz="1200" kern="1200" dirty="0" smtClean="0">
                <a:solidFill>
                  <a:schemeClr val="tx1"/>
                </a:solidFill>
                <a:latin typeface="Times New Roman" pitchFamily="-84" charset="0"/>
                <a:ea typeface="+mn-ea"/>
                <a:cs typeface="+mn-cs"/>
              </a:rPr>
              <a:t>18.3b</a:t>
            </a:r>
            <a:r>
              <a:rPr lang="en-US" sz="1200" kern="1200" dirty="0" smtClean="0">
                <a:solidFill>
                  <a:schemeClr val="tx1"/>
                </a:solidFill>
                <a:latin typeface="Times New Roman" pitchFamily="-84" charset="0"/>
                <a:ea typeface="+mn-ea"/>
                <a:cs typeface="+mn-cs"/>
              </a:rPr>
              <a:t>, from [MCDO05], is a representative example. </a:t>
            </a:r>
            <a:endParaRPr lang="en-US" dirty="0" smtClean="0"/>
          </a:p>
          <a:p>
            <a:r>
              <a:rPr lang="en-US" sz="1200" kern="1200" dirty="0" smtClean="0">
                <a:solidFill>
                  <a:schemeClr val="tx1"/>
                </a:solidFill>
                <a:latin typeface="Times New Roman" pitchFamily="-84" charset="0"/>
                <a:ea typeface="+mn-ea"/>
                <a:cs typeface="+mn-cs"/>
              </a:rPr>
              <a:t>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84" charset="0"/>
                <a:ea typeface="+mn-ea"/>
                <a:cs typeface="+mn-cs"/>
              </a:rPr>
              <a:t>However, software engineers have been addressing this problem and there are numerous applications in which it is possible to effectively exploit a multicore sys- tem. [MCDO05] analyzes the effectiveness of multicore systems on a set of database applications, in which great attention was paid to reducing the serial fraction within hardware architectures, operating systems, middleware, and the database application software. Figure </a:t>
            </a:r>
            <a:r>
              <a:rPr lang="en-US" sz="1200" kern="1200" dirty="0" smtClean="0">
                <a:solidFill>
                  <a:schemeClr val="tx1"/>
                </a:solidFill>
                <a:latin typeface="Times New Roman" pitchFamily="-84" charset="0"/>
                <a:ea typeface="+mn-ea"/>
                <a:cs typeface="+mn-cs"/>
              </a:rPr>
              <a:t>18.4 </a:t>
            </a:r>
            <a:r>
              <a:rPr lang="en-US" sz="1200" kern="1200" dirty="0" smtClean="0">
                <a:solidFill>
                  <a:schemeClr val="tx1"/>
                </a:solidFill>
                <a:latin typeface="Times New Roman" pitchFamily="-84" charset="0"/>
                <a:ea typeface="+mn-ea"/>
                <a:cs typeface="+mn-cs"/>
              </a:rPr>
              <a:t>shows the result. As this example shows, database management systems and database applications are one area in which multicore systems can be used effectively. Many kinds of servers can also effectively use the parallel multicore organization, because servers typically handle numerous relatively independent transactions in parallel. </a:t>
            </a:r>
            <a:endParaRPr lang="en-US" dirty="0" smtClean="0"/>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kern="1200" dirty="0" smtClean="0">
                <a:solidFill>
                  <a:schemeClr val="tx1"/>
                </a:solidFill>
                <a:latin typeface="Times New Roman" pitchFamily="-84" charset="0"/>
                <a:ea typeface="+mn-ea"/>
                <a:cs typeface="+mn-cs"/>
              </a:rPr>
              <a:t>In addition to general-purpose server software, a number of classes of applications benefit directly from the ability to scale throughput with the number of cores. [MCDO06] lists the following examples: </a:t>
            </a:r>
            <a:endParaRPr lang="en-US" dirty="0" smtClean="0"/>
          </a:p>
          <a:p>
            <a:endParaRPr lang="en-US" sz="1200" b="1" kern="120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Multithreaded native applications (thread-level parallelism): Multithreaded</a:t>
            </a:r>
          </a:p>
          <a:p>
            <a:r>
              <a:rPr lang="en-US" sz="1200" b="0" i="0" u="none" strike="noStrike" kern="1200" baseline="0" dirty="0" smtClean="0">
                <a:solidFill>
                  <a:schemeClr val="tx1"/>
                </a:solidFill>
                <a:latin typeface="Times New Roman" pitchFamily="-84" charset="0"/>
                <a:ea typeface="+mn-ea"/>
                <a:cs typeface="+mn-cs"/>
              </a:rPr>
              <a:t>applications are characterized by having a small number of highly threaded</a:t>
            </a:r>
          </a:p>
          <a:p>
            <a:r>
              <a:rPr lang="en-US" sz="1200" b="0" i="0" u="none" strike="noStrike" kern="1200" baseline="0" dirty="0" smtClean="0">
                <a:solidFill>
                  <a:schemeClr val="tx1"/>
                </a:solidFill>
                <a:latin typeface="Times New Roman" pitchFamily="-84" charset="0"/>
                <a:ea typeface="+mn-ea"/>
                <a:cs typeface="+mn-cs"/>
              </a:rPr>
              <a:t>processes.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err="1" smtClean="0">
                <a:solidFill>
                  <a:schemeClr val="tx1"/>
                </a:solidFill>
                <a:latin typeface="Times New Roman" pitchFamily="-84" charset="0"/>
                <a:ea typeface="+mn-ea"/>
                <a:cs typeface="+mn-cs"/>
              </a:rPr>
              <a:t>Multiprocess</a:t>
            </a:r>
            <a:r>
              <a:rPr lang="en-US" sz="1200" b="0" i="0" u="none" strike="noStrike" kern="1200" baseline="0" dirty="0" smtClean="0">
                <a:solidFill>
                  <a:schemeClr val="tx1"/>
                </a:solidFill>
                <a:latin typeface="Times New Roman" pitchFamily="-84" charset="0"/>
                <a:ea typeface="+mn-ea"/>
                <a:cs typeface="+mn-cs"/>
              </a:rPr>
              <a:t> applications (process-level parallelism): </a:t>
            </a:r>
            <a:r>
              <a:rPr lang="en-US" sz="1200" b="0" i="0" u="none" strike="noStrike" kern="1200" baseline="0" dirty="0" err="1" smtClean="0">
                <a:solidFill>
                  <a:schemeClr val="tx1"/>
                </a:solidFill>
                <a:latin typeface="Times New Roman" pitchFamily="-84" charset="0"/>
                <a:ea typeface="+mn-ea"/>
                <a:cs typeface="+mn-cs"/>
              </a:rPr>
              <a:t>Multiprocess</a:t>
            </a:r>
            <a:r>
              <a:rPr lang="en-US" sz="1200" b="0" i="0" u="none" strike="noStrike" kern="1200" baseline="0" dirty="0" smtClean="0">
                <a:solidFill>
                  <a:schemeClr val="tx1"/>
                </a:solidFill>
                <a:latin typeface="Times New Roman" pitchFamily="-84" charset="0"/>
                <a:ea typeface="+mn-ea"/>
                <a:cs typeface="+mn-cs"/>
              </a:rPr>
              <a:t> applications</a:t>
            </a:r>
          </a:p>
          <a:p>
            <a:r>
              <a:rPr lang="en-US" sz="1200" b="0" i="0" u="none" strike="noStrike" kern="1200" baseline="0" dirty="0" smtClean="0">
                <a:solidFill>
                  <a:schemeClr val="tx1"/>
                </a:solidFill>
                <a:latin typeface="Times New Roman" pitchFamily="-84" charset="0"/>
                <a:ea typeface="+mn-ea"/>
                <a:cs typeface="+mn-cs"/>
              </a:rPr>
              <a:t>are characterized by the presence of many single-threaded processes.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Java applications: Java applications embrace threading in a fundamental way.</a:t>
            </a:r>
          </a:p>
          <a:p>
            <a:r>
              <a:rPr lang="en-US" sz="1200" b="0" i="0" u="none" strike="noStrike" kern="1200" baseline="0" dirty="0" smtClean="0">
                <a:solidFill>
                  <a:schemeClr val="tx1"/>
                </a:solidFill>
                <a:latin typeface="Times New Roman" pitchFamily="-84" charset="0"/>
                <a:ea typeface="+mn-ea"/>
                <a:cs typeface="+mn-cs"/>
              </a:rPr>
              <a:t>Not only does the Java language greatly facilitate multithreaded applications,</a:t>
            </a:r>
          </a:p>
          <a:p>
            <a:r>
              <a:rPr lang="en-US" sz="1200" b="0" i="0" u="none" strike="noStrike" kern="1200" baseline="0" dirty="0" smtClean="0">
                <a:solidFill>
                  <a:schemeClr val="tx1"/>
                </a:solidFill>
                <a:latin typeface="Times New Roman" pitchFamily="-84" charset="0"/>
                <a:ea typeface="+mn-ea"/>
                <a:cs typeface="+mn-cs"/>
              </a:rPr>
              <a:t>but the Java Virtual Machine is a multithreaded process that provides scheduling</a:t>
            </a:r>
          </a:p>
          <a:p>
            <a:r>
              <a:rPr lang="en-US" sz="1200" b="0" i="0" u="none" strike="noStrike" kern="1200" baseline="0" dirty="0" smtClean="0">
                <a:solidFill>
                  <a:schemeClr val="tx1"/>
                </a:solidFill>
                <a:latin typeface="Times New Roman" pitchFamily="-84" charset="0"/>
                <a:ea typeface="+mn-ea"/>
                <a:cs typeface="+mn-cs"/>
              </a:rPr>
              <a:t>and memory management for Java applications.</a:t>
            </a:r>
          </a:p>
          <a:p>
            <a:endParaRPr lang="en-US" sz="1200" b="1" i="0" u="none" strike="noStrike" kern="1200" baseline="0" dirty="0" smtClean="0">
              <a:solidFill>
                <a:schemeClr val="tx1"/>
              </a:solidFill>
              <a:latin typeface="Times New Roman" pitchFamily="-84" charset="0"/>
              <a:ea typeface="+mn-ea"/>
              <a:cs typeface="+mn-cs"/>
            </a:endParaRPr>
          </a:p>
          <a:p>
            <a:r>
              <a:rPr lang="en-US" sz="1200" b="1" i="0" u="none" strike="noStrike" kern="1200" baseline="0" dirty="0" smtClean="0">
                <a:solidFill>
                  <a:schemeClr val="tx1"/>
                </a:solidFill>
                <a:latin typeface="Times New Roman" pitchFamily="-84" charset="0"/>
                <a:ea typeface="+mn-ea"/>
                <a:cs typeface="+mn-cs"/>
              </a:rPr>
              <a:t>■ </a:t>
            </a:r>
            <a:r>
              <a:rPr lang="en-US" sz="1200" b="0" i="0" u="none" strike="noStrike" kern="1200" baseline="0" dirty="0" smtClean="0">
                <a:solidFill>
                  <a:schemeClr val="tx1"/>
                </a:solidFill>
                <a:latin typeface="Times New Roman" pitchFamily="-84" charset="0"/>
                <a:ea typeface="+mn-ea"/>
                <a:cs typeface="+mn-cs"/>
              </a:rPr>
              <a:t>Multi-instance applications (application-level parallelism): Even if an individual</a:t>
            </a:r>
          </a:p>
          <a:p>
            <a:r>
              <a:rPr lang="en-US" sz="1200" b="0" i="0" u="none" strike="noStrike" kern="1200" baseline="0" dirty="0" smtClean="0">
                <a:solidFill>
                  <a:schemeClr val="tx1"/>
                </a:solidFill>
                <a:latin typeface="Times New Roman" pitchFamily="-84" charset="0"/>
                <a:ea typeface="+mn-ea"/>
                <a:cs typeface="+mn-cs"/>
              </a:rPr>
              <a:t>application does not scale to take advantage of a large number of threads,</a:t>
            </a:r>
          </a:p>
          <a:p>
            <a:r>
              <a:rPr lang="en-US" sz="1200" b="0" i="0" u="none" strike="noStrike" kern="1200" baseline="0" dirty="0" smtClean="0">
                <a:solidFill>
                  <a:schemeClr val="tx1"/>
                </a:solidFill>
                <a:latin typeface="Times New Roman" pitchFamily="-84" charset="0"/>
                <a:ea typeface="+mn-ea"/>
                <a:cs typeface="+mn-cs"/>
              </a:rPr>
              <a:t>it is still possible to gain from multicore architecture by running multiple</a:t>
            </a:r>
          </a:p>
          <a:p>
            <a:r>
              <a:rPr lang="en-US" sz="1200" b="0" i="0" u="none" strike="noStrike" kern="1200" baseline="0" dirty="0" smtClean="0">
                <a:solidFill>
                  <a:schemeClr val="tx1"/>
                </a:solidFill>
                <a:latin typeface="Times New Roman" pitchFamily="-84" charset="0"/>
                <a:ea typeface="+mn-ea"/>
                <a:cs typeface="+mn-cs"/>
              </a:rPr>
              <a:t>instances of the application in parallel. If multiple application instances</a:t>
            </a:r>
          </a:p>
          <a:p>
            <a:r>
              <a:rPr lang="en-US" sz="1200" b="0" i="0" u="none" strike="noStrike" kern="1200" baseline="0" dirty="0" smtClean="0">
                <a:solidFill>
                  <a:schemeClr val="tx1"/>
                </a:solidFill>
                <a:latin typeface="Times New Roman" pitchFamily="-84" charset="0"/>
                <a:ea typeface="+mn-ea"/>
                <a:cs typeface="+mn-cs"/>
              </a:rPr>
              <a:t>require some degree of isolation, virtualization technology (for the hardware</a:t>
            </a:r>
          </a:p>
          <a:p>
            <a:r>
              <a:rPr lang="en-US" sz="1200" b="0" i="0" u="none" strike="noStrike" kern="1200" baseline="0" dirty="0" smtClean="0">
                <a:solidFill>
                  <a:schemeClr val="tx1"/>
                </a:solidFill>
                <a:latin typeface="Times New Roman" pitchFamily="-84" charset="0"/>
                <a:ea typeface="+mn-ea"/>
                <a:cs typeface="+mn-cs"/>
              </a:rPr>
              <a:t>of the operating system) can be used to provide each of them with its own</a:t>
            </a:r>
          </a:p>
          <a:p>
            <a:r>
              <a:rPr lang="en-US" sz="1200" b="0" i="0" u="none" strike="noStrike" kern="1200" baseline="0" dirty="0" smtClean="0">
                <a:solidFill>
                  <a:schemeClr val="tx1"/>
                </a:solidFill>
                <a:latin typeface="Times New Roman" pitchFamily="-84" charset="0"/>
                <a:ea typeface="+mn-ea"/>
                <a:cs typeface="+mn-cs"/>
              </a:rPr>
              <a:t>separate and secure domain.</a:t>
            </a:r>
            <a:r>
              <a:rPr lang="en-US" sz="1200" kern="1200" dirty="0" smtClean="0">
                <a:solidFill>
                  <a:schemeClr val="tx1"/>
                </a:solidFill>
                <a:latin typeface="Times New Roman" pitchFamily="-84" charset="0"/>
                <a:ea typeface="+mn-ea"/>
                <a:cs typeface="+mn-cs"/>
              </a:rPr>
              <a:t> </a:t>
            </a:r>
            <a:endParaRPr lang="en-US" sz="1200" kern="1200" dirty="0" smtClean="0">
              <a:solidFill>
                <a:schemeClr val="tx1"/>
              </a:solidFill>
              <a:latin typeface="Times New Roman" pitchFamily="-8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latin typeface="Times New Roman" pitchFamily="-84" charset="0"/>
                <a:ea typeface="+mn-ea"/>
                <a:cs typeface="+mn-cs"/>
              </a:rPr>
              <a:t>Valve is an entertainment and technology company that has developed a number of popular games, as well as the Source engine, one of the most widely played game engines available. Source is an animation engine used by Valve for its games and licensed for other game developers.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Valve </a:t>
            </a:r>
            <a:r>
              <a:rPr lang="en-US" sz="1200" kern="1200" dirty="0" smtClean="0">
                <a:solidFill>
                  <a:schemeClr val="tx1"/>
                </a:solidFill>
                <a:latin typeface="Times New Roman" pitchFamily="-84" charset="0"/>
                <a:ea typeface="+mn-ea"/>
                <a:cs typeface="+mn-cs"/>
              </a:rPr>
              <a:t>has reprogrammed the Source engine software to use multithreading to exploit the power of multicore processor chips from Intel and AMD [REIM06]. The revised Source engine code provides more powerful support for Valve games such as Half Life 2. </a:t>
            </a:r>
            <a:endParaRPr lang="en-US" dirty="0" smtClean="0"/>
          </a:p>
          <a:p>
            <a:endParaRPr lang="en-US" dirty="0" smtClean="0"/>
          </a:p>
          <a:p>
            <a:r>
              <a:rPr lang="en-US" sz="1200" kern="1200" dirty="0" smtClean="0">
                <a:solidFill>
                  <a:schemeClr val="tx1"/>
                </a:solidFill>
                <a:latin typeface="Times New Roman" pitchFamily="-84" charset="0"/>
                <a:ea typeface="+mn-ea"/>
                <a:cs typeface="+mn-cs"/>
              </a:rPr>
              <a:t>Valve found that through coarse threading, it could achieve up to twice the performance across two processors compared to executing on a single processor. But this performance gain could only be achieved with contrived cases. For real- world gameplay, the improvement was on the order of a factor of 1.2. Valve also found that effective use of fine-grain threading was difficult. The time per work unit can be variable, and managing the timeline of outcomes and consequences involved complex programming.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Valve found that a hybrid threading approach was the most promising and would scale the best as multicore systems with eight or sixteen processors became</a:t>
            </a:r>
          </a:p>
          <a:p>
            <a:r>
              <a:rPr lang="en-US" sz="1200" kern="1200" dirty="0" smtClean="0">
                <a:solidFill>
                  <a:schemeClr val="tx1"/>
                </a:solidFill>
                <a:latin typeface="Times New Roman" pitchFamily="-84" charset="0"/>
                <a:ea typeface="+mn-ea"/>
                <a:cs typeface="+mn-cs"/>
              </a:rPr>
              <a:t>available. Valve identified systems that operate very effectively when assigned to a single processor permanently. An example is sound mixing, which has little user interaction, is not constrained by the frame configuration of windows, and works on its own set of data. Other modules, such as scene rendering, can be organized into a number of threads so that the module can execute on a single processor but achieve greater performance as it is spread out over more and more processors.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Figure </a:t>
            </a:r>
            <a:r>
              <a:rPr lang="en-US" sz="1200" kern="1200" dirty="0" smtClean="0">
                <a:solidFill>
                  <a:schemeClr val="tx1"/>
                </a:solidFill>
                <a:latin typeface="Times New Roman" pitchFamily="-84" charset="0"/>
                <a:ea typeface="+mn-ea"/>
                <a:cs typeface="+mn-cs"/>
              </a:rPr>
              <a:t>18.5 </a:t>
            </a:r>
            <a:r>
              <a:rPr lang="en-US" sz="1200" kern="1200" dirty="0" smtClean="0">
                <a:solidFill>
                  <a:schemeClr val="tx1"/>
                </a:solidFill>
                <a:latin typeface="Times New Roman" pitchFamily="-84" charset="0"/>
                <a:ea typeface="+mn-ea"/>
                <a:cs typeface="+mn-cs"/>
              </a:rPr>
              <a:t>illustrates the thread structure for the rendering module. In this hierarchical structure, higher-level threads spawn lower-level threads as needed. The rendering module relies on a critical part of the Source engine, the world list, which is a database representation of the visual elements in the game’s world. The first task is to determine what are the areas of the world that need to be rendered. The next task is to determine what objects are in the scene as viewed from multiple angles. Then comes the processor-intensive work. The rendering module has to work out the rendering of each object from multiple points of view, such as the player’s view, the view of TV monitors, and the point of view of reflections in water. </a:t>
            </a:r>
            <a:endParaRPr lang="en-US" dirty="0" smtClean="0"/>
          </a:p>
          <a:p>
            <a:r>
              <a:rPr lang="en-US" sz="1200" kern="1200" dirty="0" smtClean="0">
                <a:solidFill>
                  <a:schemeClr val="tx1"/>
                </a:solidFill>
                <a:latin typeface="Times New Roman" pitchFamily="-84" charset="0"/>
                <a:ea typeface="+mn-ea"/>
                <a:cs typeface="+mn-cs"/>
              </a:rPr>
              <a:t> </a:t>
            </a:r>
          </a:p>
          <a:p>
            <a:r>
              <a:rPr lang="en-US" sz="1200" kern="1200" dirty="0" smtClean="0">
                <a:solidFill>
                  <a:schemeClr val="tx1"/>
                </a:solidFill>
                <a:latin typeface="Times New Roman" pitchFamily="-84" charset="0"/>
                <a:ea typeface="+mn-ea"/>
                <a:cs typeface="+mn-cs"/>
              </a:rPr>
              <a:t>Some of the key elements of the threading strategy for the rendering module are listed in [LEON07] and include the following: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 Construct scene-rendering lists for multiple scenes in parallel (e.g., the world and its reflection in water).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 Overlap graphics simulation. </a:t>
            </a:r>
          </a:p>
          <a:p>
            <a:endParaRPr lang="en-US" sz="1200" kern="1200" dirty="0" smtClean="0">
              <a:solidFill>
                <a:schemeClr val="tx1"/>
              </a:solidFill>
              <a:latin typeface="Times New Roman" pitchFamily="-84" charset="0"/>
              <a:ea typeface="+mn-ea"/>
              <a:cs typeface="+mn-cs"/>
            </a:endParaRPr>
          </a:p>
          <a:p>
            <a:pPr algn="l" rtl="0" eaLnBrk="0" fontAlgn="base" hangingPunct="0">
              <a:spcBef>
                <a:spcPct val="30000"/>
              </a:spcBef>
              <a:spcAft>
                <a:spcPct val="0"/>
              </a:spcAft>
            </a:pPr>
            <a:r>
              <a:rPr lang="en-US" sz="1200" kern="1200" dirty="0" smtClean="0">
                <a:solidFill>
                  <a:schemeClr val="tx1"/>
                </a:solidFill>
                <a:latin typeface="Times New Roman" pitchFamily="-84" charset="0"/>
                <a:ea typeface="+mn-ea"/>
                <a:cs typeface="+mn-cs"/>
              </a:rPr>
              <a:t>* Compute character bone transformations for all characters in all scenes in </a:t>
            </a:r>
          </a:p>
          <a:p>
            <a:pPr algn="l" rtl="0" eaLnBrk="0" fontAlgn="base" hangingPunct="0">
              <a:spcBef>
                <a:spcPct val="30000"/>
              </a:spcBef>
              <a:spcAft>
                <a:spcPct val="0"/>
              </a:spcAft>
            </a:pPr>
            <a:r>
              <a:rPr lang="en-US" sz="1200" kern="1200" dirty="0" smtClean="0">
                <a:solidFill>
                  <a:schemeClr val="tx1"/>
                </a:solidFill>
                <a:latin typeface="Times New Roman" pitchFamily="-84" charset="0"/>
                <a:ea typeface="+mn-ea"/>
                <a:cs typeface="+mn-cs"/>
              </a:rPr>
              <a:t>parallel. </a:t>
            </a:r>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 Allow multiple threads to draw in parallel. </a:t>
            </a:r>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The designers found that simply locking key databases, such as the world list, for a thread was too inefficient. Over 95% of the time, a thread is trying to read from a data set, and only 5% of the time at most is spent in writing to a data set. Thus, a concurrency mechanism known as the single-writer-multiple-readers model works effectively. </a:t>
            </a:r>
          </a:p>
          <a:p>
            <a:endParaRPr lang="en-US" dirty="0" smtClean="0"/>
          </a:p>
        </p:txBody>
      </p:sp>
      <p:sp>
        <p:nvSpPr>
          <p:cNvPr id="4" name="Slide Number Placeholder 3"/>
          <p:cNvSpPr>
            <a:spLocks noGrp="1"/>
          </p:cNvSpPr>
          <p:nvPr>
            <p:ph type="sldNum" sz="quarter" idx="10"/>
          </p:nvPr>
        </p:nvSpPr>
        <p:spPr/>
        <p:txBody>
          <a:bodyPr/>
          <a:lstStyle/>
          <a:p>
            <a:fld id="{D11A89E7-D91F-474F-9C5E-C4DFBE1BE310}" type="slidenum">
              <a:rPr lang="en-US" smtClean="0"/>
              <a:pPr/>
              <a:t>8</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Times New Roman" pitchFamily="-84" charset="0"/>
                <a:ea typeface="+mn-ea"/>
                <a:cs typeface="+mn-cs"/>
              </a:rPr>
              <a:t>Figure </a:t>
            </a:r>
            <a:r>
              <a:rPr lang="en-US" sz="1200" kern="1200" dirty="0" smtClean="0">
                <a:solidFill>
                  <a:schemeClr val="tx1"/>
                </a:solidFill>
                <a:latin typeface="Times New Roman" pitchFamily="-84" charset="0"/>
                <a:ea typeface="+mn-ea"/>
                <a:cs typeface="+mn-cs"/>
              </a:rPr>
              <a:t>18.6 </a:t>
            </a:r>
            <a:r>
              <a:rPr lang="en-US" sz="1200" kern="1200" dirty="0" smtClean="0">
                <a:solidFill>
                  <a:schemeClr val="tx1"/>
                </a:solidFill>
                <a:latin typeface="Times New Roman" pitchFamily="-84" charset="0"/>
                <a:ea typeface="+mn-ea"/>
                <a:cs typeface="+mn-cs"/>
              </a:rPr>
              <a:t>shows four general organizations for multicore systems. Figure </a:t>
            </a:r>
            <a:r>
              <a:rPr lang="en-US" sz="1200" kern="1200" dirty="0" smtClean="0">
                <a:solidFill>
                  <a:schemeClr val="tx1"/>
                </a:solidFill>
                <a:latin typeface="Times New Roman" pitchFamily="-84" charset="0"/>
                <a:ea typeface="+mn-ea"/>
                <a:cs typeface="+mn-cs"/>
              </a:rPr>
              <a:t>18.6a </a:t>
            </a:r>
            <a:r>
              <a:rPr lang="en-US" sz="1200" kern="1200" dirty="0" smtClean="0">
                <a:solidFill>
                  <a:schemeClr val="tx1"/>
                </a:solidFill>
                <a:latin typeface="Times New Roman" pitchFamily="-84" charset="0"/>
                <a:ea typeface="+mn-ea"/>
                <a:cs typeface="+mn-cs"/>
              </a:rPr>
              <a:t>is an organization found in some of the earlier multicore computer chips and is still seen in embedded chips. In this organization, the only on-chip cache is L1 cache, with each core having its own dedicated L1 cache. Almost invariably, the L1 cache is divided into instruction and data caches. An example of this organization is the ARM11 MPCore. </a:t>
            </a:r>
            <a:endParaRPr lang="en-US" dirty="0" smtClean="0"/>
          </a:p>
          <a:p>
            <a:endParaRPr lang="en-US" sz="1200" kern="1200" dirty="0" smtClean="0">
              <a:solidFill>
                <a:schemeClr val="tx1"/>
              </a:solidFill>
              <a:latin typeface="Times New Roman" pitchFamily="-84" charset="0"/>
              <a:ea typeface="+mn-ea"/>
              <a:cs typeface="+mn-cs"/>
            </a:endParaRPr>
          </a:p>
          <a:p>
            <a:r>
              <a:rPr lang="en-US" sz="1200" kern="1200" dirty="0" smtClean="0">
                <a:solidFill>
                  <a:schemeClr val="tx1"/>
                </a:solidFill>
                <a:latin typeface="Times New Roman" pitchFamily="-84" charset="0"/>
                <a:ea typeface="+mn-ea"/>
                <a:cs typeface="+mn-cs"/>
              </a:rPr>
              <a:t>The organization of Figure </a:t>
            </a:r>
            <a:r>
              <a:rPr lang="en-US" sz="1200" kern="1200" dirty="0" smtClean="0">
                <a:solidFill>
                  <a:schemeClr val="tx1"/>
                </a:solidFill>
                <a:latin typeface="Times New Roman" pitchFamily="-84" charset="0"/>
                <a:ea typeface="+mn-ea"/>
                <a:cs typeface="+mn-cs"/>
              </a:rPr>
              <a:t>18.6b </a:t>
            </a:r>
            <a:r>
              <a:rPr lang="en-US" sz="1200" kern="1200" dirty="0" smtClean="0">
                <a:solidFill>
                  <a:schemeClr val="tx1"/>
                </a:solidFill>
                <a:latin typeface="Times New Roman" pitchFamily="-84" charset="0"/>
                <a:ea typeface="+mn-ea"/>
                <a:cs typeface="+mn-cs"/>
              </a:rPr>
              <a:t>is also one in which there is no on-chip cache sharing. In this, there is enough area available on the chip to allow for L2 cache. An example of this organization is the AMD Opteron. Figure </a:t>
            </a:r>
            <a:r>
              <a:rPr lang="en-US" sz="1200" kern="1200" dirty="0" smtClean="0">
                <a:solidFill>
                  <a:schemeClr val="tx1"/>
                </a:solidFill>
                <a:latin typeface="Times New Roman" pitchFamily="-84" charset="0"/>
                <a:ea typeface="+mn-ea"/>
                <a:cs typeface="+mn-cs"/>
              </a:rPr>
              <a:t>18.6c </a:t>
            </a:r>
            <a:r>
              <a:rPr lang="en-US" sz="1200" kern="1200" dirty="0" smtClean="0">
                <a:solidFill>
                  <a:schemeClr val="tx1"/>
                </a:solidFill>
                <a:latin typeface="Times New Roman" pitchFamily="-84" charset="0"/>
                <a:ea typeface="+mn-ea"/>
                <a:cs typeface="+mn-cs"/>
              </a:rPr>
              <a:t>shows a similar allocation of chip space to memory, but with the use of a shared L2 cache. The Intel Core Duo has this organization. Finally, as the amount of cache memory available on the chip continues to grow, performance considerations dictate splitting off a separate, shared L3 cache, with dedicated L1 and L2 caches for each core processor. The Intel Core i7 is an example of this organization. </a:t>
            </a:r>
          </a:p>
          <a:p>
            <a:endParaRPr lang="en-US" sz="1200" kern="1200" dirty="0" smtClean="0">
              <a:solidFill>
                <a:schemeClr val="tx1"/>
              </a:solidFill>
              <a:latin typeface="Times New Roman" pitchFamily="-84"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84" charset="0"/>
                <a:ea typeface="+mn-ea"/>
                <a:cs typeface="+mn-cs"/>
              </a:rPr>
              <a:t>Another organizational design decision in a multicore system is whether the individual cores will be superscalar or will implement simultaneous multithreading (SMT). For example, the Intel Core Duo uses superscalar cores, whereas the Intel Core i7 uses SMT cores. SMT has the effect of scaling up the number of hardware- level threads that the multicore system supports. Thus, a multicore system with four cores and SMT that supports four simultaneous threads in each core appears the same to the application level as a multicore system with 16 cores. As software is developed to more fully exploit parallel resources, an SMT approach appears to be more attractive than a superscalar approach. </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GB"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GB" smtClean="0"/>
              <a:t>© 2016 Pearson Education, Inc., Hoboken, NJ. All rights reserved. </a:t>
            </a:r>
            <a:endParaRPr lang="en-GB"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endParaRPr/>
          </a:p>
        </p:txBody>
      </p:sp>
      <p:sp>
        <p:nvSpPr>
          <p:cNvPr id="4" name="Footer Placeholder 3"/>
          <p:cNvSpPr>
            <a:spLocks noGrp="1"/>
          </p:cNvSpPr>
          <p:nvPr>
            <p:ph type="ftr" sz="quarter" idx="11"/>
          </p:nvPr>
        </p:nvSpPr>
        <p:spPr/>
        <p:txBody>
          <a:bodyPr/>
          <a:lstStyle/>
          <a:p>
            <a:r>
              <a:rPr lang="en-US" smtClean="0"/>
              <a:t>© 2016 Pearson Education, Inc., Hoboken, NJ. All rights reserved. </a:t>
            </a:r>
            <a:endParaRPr/>
          </a:p>
        </p:txBody>
      </p:sp>
      <p:sp>
        <p:nvSpPr>
          <p:cNvPr id="5" name="Slide Number Placeholder 4"/>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endParaRPr/>
          </a:p>
        </p:txBody>
      </p:sp>
      <p:sp>
        <p:nvSpPr>
          <p:cNvPr id="3" name="Footer Placeholder 2"/>
          <p:cNvSpPr>
            <a:spLocks noGrp="1"/>
          </p:cNvSpPr>
          <p:nvPr>
            <p:ph type="ftr" sz="quarter" idx="11"/>
          </p:nvPr>
        </p:nvSpPr>
        <p:spPr/>
        <p:txBody>
          <a:bodyPr/>
          <a:lstStyle/>
          <a:p>
            <a:r>
              <a:rPr lang="en-US" smtClean="0"/>
              <a:t>© 2016 Pearson Education, Inc., Hoboken, NJ. All rights reserved. </a:t>
            </a:r>
            <a:endParaRPr/>
          </a:p>
        </p:txBody>
      </p:sp>
      <p:sp>
        <p:nvSpPr>
          <p:cNvPr id="4" name="Slide Number Placeholder 3"/>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3859305" y="6423585"/>
            <a:ext cx="3316941" cy="365125"/>
          </a:xfrm>
        </p:spPr>
        <p:txBody>
          <a:bodyPr/>
          <a:lstStyle/>
          <a:p>
            <a:r>
              <a:rPr lang="en-US" smtClean="0"/>
              <a:t>© 2016 Pearson Education, Inc., Hoboken, NJ. All rights reserved. </a:t>
            </a:r>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smtClean="0"/>
              <a:t>Click icon to add picture</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smtClean="0"/>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smtClean="0"/>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smtClean="0"/>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smtClean="0"/>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US" smtClean="0"/>
              <a:t>© 2016 Pearson Education, Inc., Hoboken, NJ. All rights reserved. </a:t>
            </a:r>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smtClean="0"/>
              <a:t>Click icon to add picture</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r>
              <a:rPr lang="en-US" smtClean="0"/>
              <a:t>© 2016 Pearson Education, Inc., Hoboken, NJ. All rights reserved. </a:t>
            </a:r>
            <a:endParaRPr/>
          </a:p>
        </p:txBody>
      </p:sp>
      <p:sp>
        <p:nvSpPr>
          <p:cNvPr id="6" name="Slide Number Placeholder 5"/>
          <p:cNvSpPr>
            <a:spLocks noGrp="1"/>
          </p:cNvSpPr>
          <p:nvPr>
            <p:ph type="sldNum" sz="quarter" idx="12"/>
          </p:nvPr>
        </p:nvSpPr>
        <p:spPr>
          <a:xfrm>
            <a:off x="8305800" y="6248774"/>
            <a:ext cx="554038" cy="365125"/>
          </a:xfrm>
        </p:spPr>
        <p:txBody>
          <a:bodyPr/>
          <a:lstStyle/>
          <a:p>
            <a:fld id="{8AF02B71-8991-4516-A01E-F1A9ACD28BDC}" type="slidenum">
              <a:rPr/>
              <a:pPr/>
              <a:t>‹#›</a:t>
            </a:fld>
            <a:endParaRPr/>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endParaRPr/>
          </a:p>
        </p:txBody>
      </p:sp>
      <p:sp>
        <p:nvSpPr>
          <p:cNvPr id="8" name="Footer Placeholder 7"/>
          <p:cNvSpPr>
            <a:spLocks noGrp="1"/>
          </p:cNvSpPr>
          <p:nvPr>
            <p:ph type="ftr" sz="quarter" idx="11"/>
          </p:nvPr>
        </p:nvSpPr>
        <p:spPr/>
        <p:txBody>
          <a:bodyPr/>
          <a:lstStyle/>
          <a:p>
            <a:r>
              <a:rPr lang="en-US" smtClean="0"/>
              <a:t>© 2016 Pearson Education, Inc., Hoboken, NJ. All rights reserved. </a:t>
            </a:r>
            <a:endParaRPr/>
          </a:p>
        </p:txBody>
      </p:sp>
      <p:sp>
        <p:nvSpPr>
          <p:cNvPr id="9" name="Slide Number Placeholder 8"/>
          <p:cNvSpPr>
            <a:spLocks noGrp="1"/>
          </p:cNvSpPr>
          <p:nvPr>
            <p:ph type="sldNum" sz="quarter" idx="12"/>
          </p:nvPr>
        </p:nvSpPr>
        <p:spPr/>
        <p:txBody>
          <a:bodyPr/>
          <a:lstStyle/>
          <a:p>
            <a:fld id="{8AF02B71-8991-4516-A01E-F1A9ACD28BDC}" type="slidenum">
              <a:rPr/>
              <a:pPr/>
              <a:t>‹#›</a:t>
            </a:fld>
            <a:endParaRPr/>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smtClean="0"/>
              <a:t>© 2016 Pearson Education, Inc., Hoboken, NJ. All rights reserved. </a:t>
            </a:r>
            <a:endParaRPr/>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8AF02B71-8991-4516-A01E-F1A9ACD28BDC}" type="slidenum">
              <a:rPr/>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smtClean="0"/>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r>
              <a:rPr lang="en-US" smtClean="0"/>
              <a:t>© 2016 Pearson Education, Inc., Hoboken, NJ. All rights reserved. </a:t>
            </a:r>
            <a:endParaRPr/>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8AF02B71-8991-4516-A01E-F1A9ACD28BDC}" type="slidenum">
              <a:rPr/>
              <a:pPr/>
              <a:t>‹#›</a:t>
            </a:fld>
            <a:endParaRP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sldNum="0"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8.emf"/></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9.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20.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4"/>
          <p:cNvSpPr>
            <a:spLocks noGrp="1" noChangeArrowheads="1"/>
          </p:cNvSpPr>
          <p:nvPr>
            <p:ph type="ctrTitle"/>
          </p:nvPr>
        </p:nvSpPr>
        <p:spPr/>
        <p:txBody>
          <a:bodyPr>
            <a:normAutofit fontScale="90000"/>
          </a:bodyPr>
          <a:lstStyle/>
          <a:p>
            <a:r>
              <a:rPr lang="en-GB" dirty="0" smtClean="0"/>
              <a:t>William Stallings </a:t>
            </a:r>
            <a:br>
              <a:rPr lang="en-GB" dirty="0" smtClean="0"/>
            </a:br>
            <a:r>
              <a:rPr lang="en-GB" dirty="0"/>
              <a:t>Computer Organization </a:t>
            </a:r>
            <a:br>
              <a:rPr lang="en-GB" dirty="0"/>
            </a:br>
            <a:r>
              <a:rPr lang="en-GB" dirty="0"/>
              <a:t>and Architecture</a:t>
            </a:r>
            <a:r>
              <a:rPr lang="en-GB" dirty="0" smtClean="0"/>
              <a:t/>
            </a:r>
            <a:br>
              <a:rPr lang="en-GB" dirty="0" smtClean="0"/>
            </a:br>
            <a:r>
              <a:rPr lang="en-GB" dirty="0" smtClean="0"/>
              <a:t>10</a:t>
            </a:r>
            <a:r>
              <a:rPr lang="en-GB" baseline="30000" dirty="0" smtClean="0"/>
              <a:t>th</a:t>
            </a:r>
            <a:r>
              <a:rPr lang="en-GB" dirty="0" smtClean="0"/>
              <a:t> </a:t>
            </a:r>
            <a:r>
              <a:rPr lang="en-GB" dirty="0" smtClean="0"/>
              <a:t>Edition</a:t>
            </a:r>
            <a:endParaRPr lang="en-GB" dirty="0"/>
          </a:p>
        </p:txBody>
      </p:sp>
      <p:pic>
        <p:nvPicPr>
          <p:cNvPr id="3" name="Picture 2" descr="Snapshot 2012-06-08 00-57-47.jpg"/>
          <p:cNvPicPr>
            <a:picLocks noChangeAspect="1"/>
          </p:cNvPicPr>
          <p:nvPr/>
        </p:nvPicPr>
        <p:blipFill>
          <a:blip r:embed="rId3"/>
          <a:stretch>
            <a:fillRect/>
          </a:stretch>
        </p:blipFill>
        <p:spPr>
          <a:xfrm>
            <a:off x="609600" y="990600"/>
            <a:ext cx="3649579" cy="2667000"/>
          </a:xfrm>
          <a:prstGeom prst="rect">
            <a:avLst/>
          </a:prstGeom>
          <a:effectLst>
            <a:outerShdw blurRad="50800" dist="38100" dir="2700000" algn="tl" rotWithShape="0">
              <a:schemeClr val="tx1">
                <a:alpha val="43000"/>
              </a:schemeClr>
            </a:outerShdw>
            <a:reflection stA="50000" endPos="75000" dist="12700" dir="5400000" sy="-100000" algn="bl" rotWithShape="0"/>
            <a:softEdge rad="88900"/>
          </a:effectLst>
        </p:spPr>
      </p:pic>
      <p:sp>
        <p:nvSpPr>
          <p:cNvPr id="4" name="TextBox 3"/>
          <p:cNvSpPr txBox="1"/>
          <p:nvPr/>
        </p:nvSpPr>
        <p:spPr>
          <a:xfrm>
            <a:off x="-1534472" y="1786024"/>
            <a:ext cx="184666" cy="461665"/>
          </a:xfrm>
          <a:prstGeom prst="rect">
            <a:avLst/>
          </a:prstGeom>
          <a:noFill/>
        </p:spPr>
        <p:txBody>
          <a:bodyPr wrap="none" rtlCol="0">
            <a:spAutoFit/>
          </a:bodyPr>
          <a:lstStyle/>
          <a:p>
            <a:endParaRPr lang="en-US" dirty="0"/>
          </a:p>
        </p:txBody>
      </p:sp>
      <p:sp>
        <p:nvSpPr>
          <p:cNvPr id="2" name="Footer Placeholder 1"/>
          <p:cNvSpPr>
            <a:spLocks noGrp="1"/>
          </p:cNvSpPr>
          <p:nvPr>
            <p:ph type="ftr" sz="quarter" idx="11"/>
          </p:nvPr>
        </p:nvSpPr>
        <p:spPr/>
        <p:txBody>
          <a:bodyPr/>
          <a:lstStyle/>
          <a:p>
            <a:r>
              <a:rPr lang="en-GB" smtClean="0"/>
              <a:t>© 2016 Pearson Education, Inc., Hoboken, NJ. All rights reserved. </a:t>
            </a:r>
            <a:endParaRPr lang="en-GB"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smtClean="0"/>
              <a:t>© 2016 Pearson Education, Inc., Hoboken, NJ. All rights reserved. </a:t>
            </a:r>
            <a:endParaRPr lang="en-US"/>
          </a:p>
        </p:txBody>
      </p:sp>
      <p:sp>
        <p:nvSpPr>
          <p:cNvPr id="6" name="Title 5"/>
          <p:cNvSpPr>
            <a:spLocks noGrp="1"/>
          </p:cNvSpPr>
          <p:nvPr>
            <p:ph type="title" idx="4294967295"/>
          </p:nvPr>
        </p:nvSpPr>
        <p:spPr>
          <a:xfrm>
            <a:off x="323528" y="260648"/>
            <a:ext cx="7556500" cy="1116012"/>
          </a:xfrm>
        </p:spPr>
        <p:txBody>
          <a:bodyPr/>
          <a:lstStyle/>
          <a:p>
            <a:r>
              <a:rPr lang="en-US" dirty="0" smtClean="0"/>
              <a:t>Heterogeneous Multicore Organization</a:t>
            </a:r>
            <a:endParaRPr lang="en-US" dirty="0"/>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2987999670"/>
              </p:ext>
            </p:extLst>
          </p:nvPr>
        </p:nvGraphicFramePr>
        <p:xfrm>
          <a:off x="251520" y="1556793"/>
          <a:ext cx="8424936" cy="4793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682235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smtClean="0"/>
              <a:t>© 2016 Pearson Education, Inc., Hoboken, NJ. All rights reserved. </a:t>
            </a:r>
            <a:endParaRPr lang="en-US"/>
          </a:p>
        </p:txBody>
      </p:sp>
      <p:pic>
        <p:nvPicPr>
          <p:cNvPr id="8" name="Picture 7" descr="f7.pdf"/>
          <p:cNvPicPr>
            <a:picLocks noChangeAspect="1"/>
          </p:cNvPicPr>
          <p:nvPr/>
        </p:nvPicPr>
        <p:blipFill rotWithShape="1">
          <a:blip r:embed="rId3">
            <a:extLst>
              <a:ext uri="{28A0092B-C50C-407E-A947-70E740481C1C}">
                <a14:useLocalDpi xmlns:a14="http://schemas.microsoft.com/office/drawing/2010/main" val="0"/>
              </a:ext>
            </a:extLst>
          </a:blip>
          <a:srcRect t="17236" b="31789"/>
          <a:stretch/>
        </p:blipFill>
        <p:spPr>
          <a:xfrm>
            <a:off x="-396552" y="179577"/>
            <a:ext cx="10123965" cy="6678423"/>
          </a:xfrm>
          <a:prstGeom prst="rect">
            <a:avLst/>
          </a:prstGeom>
        </p:spPr>
      </p:pic>
    </p:spTree>
    <p:extLst>
      <p:ext uri="{BB962C8B-B14F-4D97-AF65-F5344CB8AC3E}">
        <p14:creationId xmlns:p14="http://schemas.microsoft.com/office/powerpoint/2010/main" val="349573347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p:cNvPicPr>
            <a:picLocks noChangeAspect="1"/>
          </p:cNvPicPr>
          <p:nvPr/>
        </p:nvPicPr>
        <p:blipFill rotWithShape="1">
          <a:blip r:embed="rId3"/>
          <a:srcRect l="18108" r="20428"/>
          <a:stretch/>
        </p:blipFill>
        <p:spPr>
          <a:xfrm>
            <a:off x="-396552" y="3068960"/>
            <a:ext cx="9881148" cy="2880320"/>
          </a:xfrm>
          <a:prstGeom prst="rect">
            <a:avLst/>
          </a:prstGeom>
        </p:spPr>
      </p:pic>
      <p:sp>
        <p:nvSpPr>
          <p:cNvPr id="6" name="TextBox 5"/>
          <p:cNvSpPr txBox="1"/>
          <p:nvPr/>
        </p:nvSpPr>
        <p:spPr>
          <a:xfrm>
            <a:off x="107504" y="332656"/>
            <a:ext cx="9036496" cy="1815882"/>
          </a:xfrm>
          <a:prstGeom prst="rect">
            <a:avLst/>
          </a:prstGeom>
          <a:noFill/>
        </p:spPr>
        <p:txBody>
          <a:bodyPr wrap="square" rtlCol="0">
            <a:spAutoFit/>
          </a:bodyPr>
          <a:lstStyle/>
          <a:p>
            <a:pPr algn="ctr"/>
            <a:r>
              <a:rPr lang="en-US" sz="2800" dirty="0">
                <a:latin typeface="+mn-lt"/>
              </a:rPr>
              <a:t>Table 18.1  </a:t>
            </a:r>
            <a:endParaRPr lang="en-US" sz="2800" dirty="0" smtClean="0">
              <a:latin typeface="+mn-lt"/>
            </a:endParaRPr>
          </a:p>
          <a:p>
            <a:pPr algn="ctr"/>
            <a:r>
              <a:rPr lang="en-US" sz="2800" dirty="0" smtClean="0">
                <a:latin typeface="+mn-lt"/>
              </a:rPr>
              <a:t> </a:t>
            </a:r>
          </a:p>
          <a:p>
            <a:pPr algn="ctr"/>
            <a:r>
              <a:rPr lang="en-US" sz="2800" dirty="0" smtClean="0">
                <a:latin typeface="+mn-lt"/>
              </a:rPr>
              <a:t>Operating </a:t>
            </a:r>
            <a:r>
              <a:rPr lang="en-US" sz="2800" dirty="0">
                <a:latin typeface="+mn-lt"/>
              </a:rPr>
              <a:t>Parameters of AMD 5100K </a:t>
            </a:r>
            <a:endParaRPr lang="en-US" sz="2800" dirty="0" smtClean="0">
              <a:latin typeface="+mn-lt"/>
            </a:endParaRPr>
          </a:p>
          <a:p>
            <a:pPr algn="ctr"/>
            <a:r>
              <a:rPr lang="en-US" sz="2800" dirty="0" smtClean="0">
                <a:latin typeface="+mn-lt"/>
              </a:rPr>
              <a:t>Heterogeneous </a:t>
            </a:r>
            <a:r>
              <a:rPr lang="en-US" sz="2800" dirty="0">
                <a:latin typeface="+mn-lt"/>
              </a:rPr>
              <a:t>Multicore Processor</a:t>
            </a:r>
            <a:r>
              <a:rPr lang="en-US" sz="2800" dirty="0">
                <a:latin typeface="+mn-lt"/>
              </a:rPr>
              <a:t> </a:t>
            </a:r>
          </a:p>
        </p:txBody>
      </p:sp>
      <p:sp>
        <p:nvSpPr>
          <p:cNvPr id="7" name="TextBox 6"/>
          <p:cNvSpPr txBox="1"/>
          <p:nvPr/>
        </p:nvSpPr>
        <p:spPr>
          <a:xfrm>
            <a:off x="323528" y="5589240"/>
            <a:ext cx="5904606" cy="461665"/>
          </a:xfrm>
          <a:prstGeom prst="rect">
            <a:avLst/>
          </a:prstGeom>
          <a:noFill/>
        </p:spPr>
        <p:txBody>
          <a:bodyPr wrap="none" rtlCol="0">
            <a:spAutoFit/>
          </a:bodyPr>
          <a:lstStyle/>
          <a:p>
            <a:r>
              <a:rPr lang="en-US" sz="1200" dirty="0">
                <a:latin typeface="+mn-lt"/>
              </a:rPr>
              <a:t>FLOPS = floating point operations per second</a:t>
            </a:r>
          </a:p>
          <a:p>
            <a:r>
              <a:rPr lang="en-US" sz="1200" dirty="0">
                <a:latin typeface="+mn-lt"/>
              </a:rPr>
              <a:t>FLOPS/core = number of parallel floating point operations that can be performed</a:t>
            </a:r>
            <a:r>
              <a:rPr lang="en-US" sz="1200" dirty="0">
                <a:latin typeface="+mn-lt"/>
              </a:rPr>
              <a:t> </a:t>
            </a:r>
          </a:p>
        </p:txBody>
      </p:sp>
    </p:spTree>
    <p:extLst>
      <p:ext uri="{BB962C8B-B14F-4D97-AF65-F5344CB8AC3E}">
        <p14:creationId xmlns:p14="http://schemas.microsoft.com/office/powerpoint/2010/main" val="72004007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Heterogeneous System Architecture (HSA)</a:t>
            </a:r>
            <a:endParaRPr lang="en-US" dirty="0"/>
          </a:p>
        </p:txBody>
      </p:sp>
      <p:sp>
        <p:nvSpPr>
          <p:cNvPr id="3" name="Content Placeholder 2"/>
          <p:cNvSpPr>
            <a:spLocks noGrp="1"/>
          </p:cNvSpPr>
          <p:nvPr>
            <p:ph idx="1"/>
          </p:nvPr>
        </p:nvSpPr>
        <p:spPr>
          <a:xfrm>
            <a:off x="498474" y="1981200"/>
            <a:ext cx="7556313" cy="4472136"/>
          </a:xfrm>
        </p:spPr>
        <p:txBody>
          <a:bodyPr>
            <a:normAutofit/>
          </a:bodyPr>
          <a:lstStyle/>
          <a:p>
            <a:r>
              <a:rPr lang="en-US" dirty="0" smtClean="0"/>
              <a:t>Key features of the HSA approach include:</a:t>
            </a:r>
          </a:p>
          <a:p>
            <a:pPr lvl="1"/>
            <a:r>
              <a:rPr lang="en-US" dirty="0" smtClean="0"/>
              <a:t>The entire virtual memory space is visible to both CPU and GPU</a:t>
            </a:r>
          </a:p>
          <a:p>
            <a:pPr lvl="1"/>
            <a:r>
              <a:rPr lang="en-US" dirty="0" smtClean="0"/>
              <a:t>The virtual memory system brings in pages to physical main memory as needed</a:t>
            </a:r>
          </a:p>
          <a:p>
            <a:pPr lvl="1"/>
            <a:r>
              <a:rPr lang="en-US" dirty="0" smtClean="0"/>
              <a:t>A coherent memory policy ensures that CPU and GPU caches both see an up-to-date view of data</a:t>
            </a:r>
          </a:p>
          <a:p>
            <a:pPr lvl="1"/>
            <a:r>
              <a:rPr lang="en-US" dirty="0" smtClean="0"/>
              <a:t>A unified programming interface that enables users to exploit the parallel capabilities of the GPUs within programs that rely on CPU execution as well</a:t>
            </a:r>
          </a:p>
          <a:p>
            <a:pPr marL="228600" lvl="1">
              <a:spcBef>
                <a:spcPts val="2000"/>
              </a:spcBef>
              <a:buClr>
                <a:schemeClr val="accent1"/>
              </a:buClr>
            </a:pPr>
            <a:r>
              <a:rPr lang="en-US" sz="2000" dirty="0"/>
              <a:t>The overall objective is to allow programmers to write applications that exploit the serial power of CPUs and the parallel-processing power of GPUs seamlessly with efficient coordination at the OS and hardware level</a:t>
            </a:r>
            <a:endParaRPr lang="en-US" sz="2000" dirty="0"/>
          </a:p>
        </p:txBody>
      </p:sp>
      <p:sp>
        <p:nvSpPr>
          <p:cNvPr id="4" name="Footer Placeholder 3"/>
          <p:cNvSpPr>
            <a:spLocks noGrp="1"/>
          </p:cNvSpPr>
          <p:nvPr>
            <p:ph type="ftr" sz="quarter" idx="11"/>
          </p:nvPr>
        </p:nvSpPr>
        <p:spPr/>
        <p:txBody>
          <a:bodyPr/>
          <a:lstStyle/>
          <a:p>
            <a:r>
              <a:rPr lang="en-US" dirty="0" smtClean="0"/>
              <a:t>© 2016 Pearson Education, Inc., Hoboken, NJ. All rights reserved. </a:t>
            </a:r>
            <a:endParaRPr lang="en-US" dirty="0"/>
          </a:p>
        </p:txBody>
      </p:sp>
    </p:spTree>
    <p:extLst>
      <p:ext uri="{BB962C8B-B14F-4D97-AF65-F5344CB8AC3E}">
        <p14:creationId xmlns:p14="http://schemas.microsoft.com/office/powerpoint/2010/main" val="83761840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p:spPr>
      </p:pic>
    </p:spTree>
    <p:extLst>
      <p:ext uri="{BB962C8B-B14F-4D97-AF65-F5344CB8AC3E}">
        <p14:creationId xmlns:p14="http://schemas.microsoft.com/office/powerpoint/2010/main" val="10078686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9.pdf"/>
          <p:cNvPicPr>
            <a:picLocks noChangeAspect="1"/>
          </p:cNvPicPr>
          <p:nvPr/>
        </p:nvPicPr>
        <p:blipFill rotWithShape="1">
          <a:blip r:embed="rId3">
            <a:extLst>
              <a:ext uri="{28A0092B-C50C-407E-A947-70E740481C1C}">
                <a14:useLocalDpi xmlns:a14="http://schemas.microsoft.com/office/drawing/2010/main" val="0"/>
              </a:ext>
            </a:extLst>
          </a:blip>
          <a:srcRect t="21636" b="15471"/>
          <a:stretch/>
        </p:blipFill>
        <p:spPr>
          <a:xfrm>
            <a:off x="539552" y="-99392"/>
            <a:ext cx="8415946" cy="6849763"/>
          </a:xfrm>
          <a:prstGeom prst="rect">
            <a:avLst/>
          </a:prstGeom>
        </p:spPr>
      </p:pic>
    </p:spTree>
    <p:extLst>
      <p:ext uri="{BB962C8B-B14F-4D97-AF65-F5344CB8AC3E}">
        <p14:creationId xmlns:p14="http://schemas.microsoft.com/office/powerpoint/2010/main" val="14322382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p:spPr>
      </p:pic>
    </p:spTree>
    <p:extLst>
      <p:ext uri="{BB962C8B-B14F-4D97-AF65-F5344CB8AC3E}">
        <p14:creationId xmlns:p14="http://schemas.microsoft.com/office/powerpoint/2010/main" val="55498123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1.pdf"/>
          <p:cNvPicPr>
            <a:picLocks noChangeAspect="1"/>
          </p:cNvPicPr>
          <p:nvPr/>
        </p:nvPicPr>
        <p:blipFill rotWithShape="1">
          <a:blip r:embed="rId3">
            <a:extLst>
              <a:ext uri="{28A0092B-C50C-407E-A947-70E740481C1C}">
                <a14:useLocalDpi xmlns:a14="http://schemas.microsoft.com/office/drawing/2010/main" val="0"/>
              </a:ext>
            </a:extLst>
          </a:blip>
          <a:srcRect t="14852" b="19872"/>
          <a:stretch/>
        </p:blipFill>
        <p:spPr>
          <a:xfrm>
            <a:off x="509045" y="-171400"/>
            <a:ext cx="8097966" cy="6840760"/>
          </a:xfrm>
          <a:prstGeom prst="rect">
            <a:avLst/>
          </a:prstGeom>
        </p:spPr>
      </p:pic>
    </p:spTree>
    <p:extLst>
      <p:ext uri="{BB962C8B-B14F-4D97-AF65-F5344CB8AC3E}">
        <p14:creationId xmlns:p14="http://schemas.microsoft.com/office/powerpoint/2010/main" val="325503900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Cache Coherence</a:t>
            </a:r>
            <a:endParaRPr lang="en-US" dirty="0"/>
          </a:p>
        </p:txBody>
      </p:sp>
      <p:sp>
        <p:nvSpPr>
          <p:cNvPr id="3" name="Content Placeholder 2"/>
          <p:cNvSpPr>
            <a:spLocks noGrp="1"/>
          </p:cNvSpPr>
          <p:nvPr>
            <p:ph idx="1"/>
          </p:nvPr>
        </p:nvSpPr>
        <p:spPr>
          <a:xfrm>
            <a:off x="498474" y="1412776"/>
            <a:ext cx="7529909" cy="5112568"/>
          </a:xfrm>
        </p:spPr>
        <p:txBody>
          <a:bodyPr>
            <a:normAutofit fontScale="85000" lnSpcReduction="20000"/>
          </a:bodyPr>
          <a:lstStyle/>
          <a:p>
            <a:r>
              <a:rPr lang="en-US" dirty="0" smtClean="0"/>
              <a:t>May be addressed with software-based techniques</a:t>
            </a:r>
          </a:p>
          <a:p>
            <a:pPr lvl="1"/>
            <a:r>
              <a:rPr lang="en-US" dirty="0" smtClean="0"/>
              <a:t>Software burden consumes too many resources in a </a:t>
            </a:r>
            <a:r>
              <a:rPr lang="en-US" dirty="0" err="1" smtClean="0"/>
              <a:t>SoC</a:t>
            </a:r>
            <a:r>
              <a:rPr lang="en-US" dirty="0" smtClean="0"/>
              <a:t> chip</a:t>
            </a:r>
          </a:p>
          <a:p>
            <a:r>
              <a:rPr lang="en-US" dirty="0" smtClean="0"/>
              <a:t>When multiple caches exist there is a need for a cache-coherence scheme to avoid access to invalid data</a:t>
            </a:r>
          </a:p>
          <a:p>
            <a:r>
              <a:rPr lang="en-US" dirty="0" smtClean="0"/>
              <a:t>There are two main approaches to hardware implemented cache coherence</a:t>
            </a:r>
          </a:p>
          <a:p>
            <a:pPr lvl="1"/>
            <a:r>
              <a:rPr lang="en-US" dirty="0" smtClean="0"/>
              <a:t>Directory protocols</a:t>
            </a:r>
          </a:p>
          <a:p>
            <a:pPr lvl="1"/>
            <a:r>
              <a:rPr lang="en-US" dirty="0" smtClean="0"/>
              <a:t>Snoopy protocols</a:t>
            </a:r>
          </a:p>
          <a:p>
            <a:pPr marL="228600" lvl="1">
              <a:spcBef>
                <a:spcPts val="2000"/>
              </a:spcBef>
              <a:buClr>
                <a:schemeClr val="accent1"/>
              </a:buClr>
            </a:pPr>
            <a:r>
              <a:rPr lang="en-US" sz="2000" dirty="0"/>
              <a:t>ACE (Advanced Extensible Interface Coherence Extensions</a:t>
            </a:r>
            <a:r>
              <a:rPr lang="en-US" sz="2000" dirty="0" smtClean="0"/>
              <a:t>)</a:t>
            </a:r>
          </a:p>
          <a:p>
            <a:pPr lvl="1"/>
            <a:r>
              <a:rPr lang="en-US" sz="1900" dirty="0"/>
              <a:t>Hardware coherence capability developed by ARM</a:t>
            </a:r>
          </a:p>
          <a:p>
            <a:pPr lvl="1"/>
            <a:r>
              <a:rPr lang="en-US" sz="1900" dirty="0"/>
              <a:t>Can be configured to implement </a:t>
            </a:r>
            <a:r>
              <a:rPr lang="en-US" sz="1900" dirty="0" smtClean="0"/>
              <a:t>whether </a:t>
            </a:r>
            <a:r>
              <a:rPr lang="en-US" sz="1900" dirty="0"/>
              <a:t>directory or snoopy approach</a:t>
            </a:r>
          </a:p>
          <a:p>
            <a:pPr lvl="1"/>
            <a:r>
              <a:rPr lang="en-US" sz="1900" dirty="0"/>
              <a:t>Has been designed to support a wide range of coherent masters with differing capabilities</a:t>
            </a:r>
          </a:p>
          <a:p>
            <a:pPr lvl="1"/>
            <a:r>
              <a:rPr lang="en-US" sz="1900" dirty="0"/>
              <a:t>Supports coherency between dissimilar processors enabling ARM </a:t>
            </a:r>
            <a:r>
              <a:rPr lang="en-US" sz="1900" dirty="0" err="1"/>
              <a:t>big.Little</a:t>
            </a:r>
            <a:r>
              <a:rPr lang="en-US" sz="1900" dirty="0"/>
              <a:t> </a:t>
            </a:r>
            <a:r>
              <a:rPr lang="en-US" sz="1900" dirty="0" smtClean="0"/>
              <a:t>technology</a:t>
            </a:r>
          </a:p>
          <a:p>
            <a:pPr lvl="1"/>
            <a:r>
              <a:rPr lang="en-US" sz="1900" dirty="0" smtClean="0"/>
              <a:t>Supports I/O coherency for un-cached masters, supports masters with differing cache line sizes, differing internal cache state models, and masters with write-back or write-through caches</a:t>
            </a:r>
            <a:endParaRPr lang="en-US" sz="1900" dirty="0"/>
          </a:p>
        </p:txBody>
      </p:sp>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spTree>
    <p:extLst>
      <p:ext uri="{BB962C8B-B14F-4D97-AF65-F5344CB8AC3E}">
        <p14:creationId xmlns:p14="http://schemas.microsoft.com/office/powerpoint/2010/main" val="256615923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2.pdf"/>
          <p:cNvPicPr>
            <a:picLocks noChangeAspect="1"/>
          </p:cNvPicPr>
          <p:nvPr/>
        </p:nvPicPr>
        <p:blipFill rotWithShape="1">
          <a:blip r:embed="rId3">
            <a:extLst>
              <a:ext uri="{28A0092B-C50C-407E-A947-70E740481C1C}">
                <a14:useLocalDpi xmlns:a14="http://schemas.microsoft.com/office/drawing/2010/main" val="0"/>
              </a:ext>
            </a:extLst>
          </a:blip>
          <a:srcRect t="20719" b="28857"/>
          <a:stretch/>
        </p:blipFill>
        <p:spPr>
          <a:xfrm>
            <a:off x="-540568" y="0"/>
            <a:ext cx="10330866" cy="6741368"/>
          </a:xfrm>
          <a:prstGeom prst="rect">
            <a:avLst/>
          </a:prstGeom>
        </p:spPr>
      </p:pic>
    </p:spTree>
    <p:extLst>
      <p:ext uri="{BB962C8B-B14F-4D97-AF65-F5344CB8AC3E}">
        <p14:creationId xmlns:p14="http://schemas.microsoft.com/office/powerpoint/2010/main" val="108114359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611560" y="4149080"/>
            <a:ext cx="6191157" cy="833718"/>
          </a:xfrm>
        </p:spPr>
        <p:txBody>
          <a:bodyPr>
            <a:noAutofit/>
          </a:bodyPr>
          <a:lstStyle/>
          <a:p>
            <a:r>
              <a:rPr lang="en-US" sz="5400" dirty="0" smtClean="0">
                <a:effectLst>
                  <a:outerShdw blurRad="38100" dist="38100" dir="2700000" algn="tl">
                    <a:srgbClr val="000000">
                      <a:alpha val="43137"/>
                    </a:srgbClr>
                  </a:outerShdw>
                </a:effectLst>
              </a:rPr>
              <a:t>Chapter 18</a:t>
            </a:r>
            <a:endParaRPr lang="en-US" sz="5400" dirty="0">
              <a:effectLst>
                <a:outerShdw blurRad="38100" dist="38100" dir="2700000" algn="tl">
                  <a:srgbClr val="000000">
                    <a:alpha val="43137"/>
                  </a:srgbClr>
                </a:outerShdw>
              </a:effectLst>
            </a:endParaRPr>
          </a:p>
        </p:txBody>
      </p:sp>
      <p:sp>
        <p:nvSpPr>
          <p:cNvPr id="11" name="Text Placeholder 10"/>
          <p:cNvSpPr>
            <a:spLocks noGrp="1"/>
          </p:cNvSpPr>
          <p:nvPr>
            <p:ph type="body" sz="half" idx="2"/>
          </p:nvPr>
        </p:nvSpPr>
        <p:spPr>
          <a:xfrm>
            <a:off x="683568" y="4941168"/>
            <a:ext cx="6191157" cy="885825"/>
          </a:xfrm>
        </p:spPr>
        <p:txBody>
          <a:bodyPr>
            <a:normAutofit/>
          </a:bodyPr>
          <a:lstStyle/>
          <a:p>
            <a:r>
              <a:rPr lang="en-US" sz="4400" dirty="0" smtClean="0"/>
              <a:t>Multicore Computers</a:t>
            </a:r>
            <a:endParaRPr lang="en-US" sz="4400" dirty="0"/>
          </a:p>
        </p:txBody>
      </p:sp>
      <p:sp>
        <p:nvSpPr>
          <p:cNvPr id="5" name="TextBox 4"/>
          <p:cNvSpPr txBox="1"/>
          <p:nvPr/>
        </p:nvSpPr>
        <p:spPr>
          <a:xfrm>
            <a:off x="5486400" y="1371600"/>
            <a:ext cx="2286000" cy="1938992"/>
          </a:xfrm>
          <a:prstGeom prst="rect">
            <a:avLst/>
          </a:prstGeom>
          <a:solidFill>
            <a:schemeClr val="accent3"/>
          </a:solidFill>
        </p:spPr>
        <p:txBody>
          <a:bodyPr wrap="square" rtlCol="0">
            <a:spAutoFit/>
          </a:bodyPr>
          <a:lstStyle/>
          <a:p>
            <a:endParaRPr lang="en-US" dirty="0" smtClean="0"/>
          </a:p>
          <a:p>
            <a:endParaRPr lang="en-US" dirty="0" smtClean="0"/>
          </a:p>
          <a:p>
            <a:endParaRPr lang="en-US" dirty="0" smtClean="0"/>
          </a:p>
          <a:p>
            <a:endParaRPr lang="en-US" dirty="0" smtClean="0"/>
          </a:p>
          <a:p>
            <a:endParaRPr lang="en-US" dirty="0" smtClean="0"/>
          </a:p>
        </p:txBody>
      </p:sp>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p:cNvPicPr>
            <a:picLocks noChangeAspect="1"/>
          </p:cNvPicPr>
          <p:nvPr/>
        </p:nvPicPr>
        <p:blipFill>
          <a:blip r:embed="rId3"/>
          <a:stretch>
            <a:fillRect/>
          </a:stretch>
        </p:blipFill>
        <p:spPr>
          <a:xfrm>
            <a:off x="1043608" y="116632"/>
            <a:ext cx="7056784" cy="6527526"/>
          </a:xfrm>
          <a:prstGeom prst="rect">
            <a:avLst/>
          </a:prstGeom>
        </p:spPr>
      </p:pic>
      <p:sp>
        <p:nvSpPr>
          <p:cNvPr id="6" name="TextBox 5"/>
          <p:cNvSpPr txBox="1"/>
          <p:nvPr/>
        </p:nvSpPr>
        <p:spPr>
          <a:xfrm>
            <a:off x="5764235" y="6596390"/>
            <a:ext cx="3408342" cy="261610"/>
          </a:xfrm>
          <a:prstGeom prst="rect">
            <a:avLst/>
          </a:prstGeom>
          <a:noFill/>
        </p:spPr>
        <p:txBody>
          <a:bodyPr wrap="none" rtlCol="0">
            <a:spAutoFit/>
          </a:bodyPr>
          <a:lstStyle/>
          <a:p>
            <a:r>
              <a:rPr lang="en-US" sz="1100" dirty="0" smtClean="0">
                <a:latin typeface="+mn-lt"/>
              </a:rPr>
              <a:t>(Table can be found on page 676 in the textbook.)</a:t>
            </a:r>
            <a:endParaRPr lang="en-US" sz="1100" dirty="0">
              <a:latin typeface="+mn-lt"/>
            </a:endParaRPr>
          </a:p>
        </p:txBody>
      </p:sp>
    </p:spTree>
    <p:extLst>
      <p:ext uri="{BB962C8B-B14F-4D97-AF65-F5344CB8AC3E}">
        <p14:creationId xmlns:p14="http://schemas.microsoft.com/office/powerpoint/2010/main" val="236390701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pic>
        <p:nvPicPr>
          <p:cNvPr id="3" name="Picture 2" descr="f13.pdf"/>
          <p:cNvPicPr>
            <a:picLocks noChangeAspect="1"/>
          </p:cNvPicPr>
          <p:nvPr/>
        </p:nvPicPr>
        <p:blipFill rotWithShape="1">
          <a:blip r:embed="rId3">
            <a:extLst>
              <a:ext uri="{28A0092B-C50C-407E-A947-70E740481C1C}">
                <a14:useLocalDpi xmlns:a14="http://schemas.microsoft.com/office/drawing/2010/main" val="0"/>
              </a:ext>
            </a:extLst>
          </a:blip>
          <a:srcRect t="17950" b="19698"/>
          <a:stretch/>
        </p:blipFill>
        <p:spPr>
          <a:xfrm>
            <a:off x="-180528" y="0"/>
            <a:ext cx="8622231" cy="6957392"/>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4.pdf"/>
          <p:cNvPicPr>
            <a:picLocks noChangeAspect="1"/>
          </p:cNvPicPr>
          <p:nvPr/>
        </p:nvPicPr>
        <p:blipFill rotWithShape="1">
          <a:blip r:embed="rId3">
            <a:extLst>
              <a:ext uri="{28A0092B-C50C-407E-A947-70E740481C1C}">
                <a14:useLocalDpi xmlns:a14="http://schemas.microsoft.com/office/drawing/2010/main" val="0"/>
              </a:ext>
            </a:extLst>
          </a:blip>
          <a:srcRect t="17005" b="18753"/>
          <a:stretch/>
        </p:blipFill>
        <p:spPr>
          <a:xfrm>
            <a:off x="32444" y="-173634"/>
            <a:ext cx="8440481" cy="7017122"/>
          </a:xfrm>
          <a:prstGeom prst="rect">
            <a:avLst/>
          </a:prstGeom>
        </p:spPr>
      </p:pic>
    </p:spTree>
    <p:extLst>
      <p:ext uri="{BB962C8B-B14F-4D97-AF65-F5344CB8AC3E}">
        <p14:creationId xmlns:p14="http://schemas.microsoft.com/office/powerpoint/2010/main" val="425656381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sp>
        <p:nvSpPr>
          <p:cNvPr id="2" name="Title 1"/>
          <p:cNvSpPr>
            <a:spLocks noGrp="1"/>
          </p:cNvSpPr>
          <p:nvPr>
            <p:ph type="title" idx="4294967295"/>
          </p:nvPr>
        </p:nvSpPr>
        <p:spPr>
          <a:xfrm>
            <a:off x="323528" y="188640"/>
            <a:ext cx="7556500" cy="1116012"/>
          </a:xfrm>
        </p:spPr>
        <p:txBody>
          <a:bodyPr/>
          <a:lstStyle/>
          <a:p>
            <a:r>
              <a:rPr lang="en-US" dirty="0" smtClean="0"/>
              <a:t>Interrupt Handling</a:t>
            </a:r>
            <a:endParaRPr lang="en-US" dirty="0"/>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2425302385"/>
              </p:ext>
            </p:extLst>
          </p:nvPr>
        </p:nvGraphicFramePr>
        <p:xfrm>
          <a:off x="402166" y="1071562"/>
          <a:ext cx="8274289" cy="52377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157226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548680"/>
            <a:ext cx="7556313" cy="1116106"/>
          </a:xfrm>
        </p:spPr>
        <p:txBody>
          <a:bodyPr/>
          <a:lstStyle/>
          <a:p>
            <a:r>
              <a:rPr lang="en-US" dirty="0" smtClean="0"/>
              <a:t>GIC</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609465792"/>
              </p:ext>
            </p:extLst>
          </p:nvPr>
        </p:nvGraphicFramePr>
        <p:xfrm>
          <a:off x="498474" y="1981200"/>
          <a:ext cx="7556313"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spTree>
    <p:extLst>
      <p:ext uri="{BB962C8B-B14F-4D97-AF65-F5344CB8AC3E}">
        <p14:creationId xmlns:p14="http://schemas.microsoft.com/office/powerpoint/2010/main" val="360474635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20688"/>
            <a:ext cx="7556313" cy="1116106"/>
          </a:xfrm>
        </p:spPr>
        <p:txBody>
          <a:bodyPr/>
          <a:lstStyle/>
          <a:p>
            <a:r>
              <a:rPr lang="en-US" dirty="0" smtClean="0"/>
              <a:t>Interrupts can be:</a:t>
            </a:r>
            <a:endParaRPr lang="en-US" dirty="0"/>
          </a:p>
        </p:txBody>
      </p:sp>
      <p:sp>
        <p:nvSpPr>
          <p:cNvPr id="3" name="Content Placeholder 2"/>
          <p:cNvSpPr>
            <a:spLocks noGrp="1"/>
          </p:cNvSpPr>
          <p:nvPr>
            <p:ph idx="1"/>
          </p:nvPr>
        </p:nvSpPr>
        <p:spPr>
          <a:xfrm>
            <a:off x="498474" y="1484784"/>
            <a:ext cx="7556313" cy="4896544"/>
          </a:xfrm>
        </p:spPr>
        <p:txBody>
          <a:bodyPr>
            <a:normAutofit fontScale="85000" lnSpcReduction="20000"/>
          </a:bodyPr>
          <a:lstStyle/>
          <a:p>
            <a:r>
              <a:rPr lang="en-US" dirty="0" smtClean="0"/>
              <a:t>Inactive</a:t>
            </a:r>
          </a:p>
          <a:p>
            <a:pPr lvl="1"/>
            <a:r>
              <a:rPr lang="en-US" dirty="0" smtClean="0"/>
              <a:t>One that is nonasserted, or which in a multiprocessing environment has been completely processed by that CPU but can still be either Pending or Active in some of the CPUs to which it is targeted, and so might not have been cleared at the interrupt source</a:t>
            </a:r>
          </a:p>
          <a:p>
            <a:r>
              <a:rPr lang="en-US" dirty="0" smtClean="0"/>
              <a:t>Pending </a:t>
            </a:r>
          </a:p>
          <a:p>
            <a:pPr lvl="1"/>
            <a:r>
              <a:rPr lang="en-US" dirty="0" smtClean="0"/>
              <a:t>One that has been asserted, and for which processing has not started on that CPU</a:t>
            </a:r>
          </a:p>
          <a:p>
            <a:r>
              <a:rPr lang="en-US" dirty="0" smtClean="0"/>
              <a:t>Active</a:t>
            </a:r>
          </a:p>
          <a:p>
            <a:pPr lvl="1"/>
            <a:r>
              <a:rPr lang="en-US" dirty="0" smtClean="0"/>
              <a:t>One that has been started on that CPU, but processing s not complete </a:t>
            </a:r>
          </a:p>
          <a:p>
            <a:pPr lvl="1"/>
            <a:r>
              <a:rPr lang="en-US" dirty="0" smtClean="0"/>
              <a:t>Can be pre-empted when a new interrupt of higher priority interrupts A15 core interrupt processing</a:t>
            </a:r>
          </a:p>
          <a:p>
            <a:r>
              <a:rPr lang="en-US" dirty="0" smtClean="0"/>
              <a:t>Interrupts come from the following sources:</a:t>
            </a:r>
          </a:p>
          <a:p>
            <a:pPr lvl="1"/>
            <a:r>
              <a:rPr lang="en-US" dirty="0" smtClean="0"/>
              <a:t>Interprocessor interrupts (IPIs)</a:t>
            </a:r>
          </a:p>
          <a:p>
            <a:pPr lvl="1"/>
            <a:r>
              <a:rPr lang="en-US" dirty="0" smtClean="0"/>
              <a:t>Private timer and/or watchdog interrupts</a:t>
            </a:r>
          </a:p>
          <a:p>
            <a:pPr lvl="1"/>
            <a:r>
              <a:rPr lang="en-US" dirty="0" smtClean="0"/>
              <a:t>Legacy FIQ lines</a:t>
            </a:r>
          </a:p>
          <a:p>
            <a:pPr lvl="1"/>
            <a:r>
              <a:rPr lang="en-US" dirty="0" smtClean="0"/>
              <a:t>Hardware interrupts</a:t>
            </a:r>
            <a:endParaRPr lang="en-US" dirty="0"/>
          </a:p>
        </p:txBody>
      </p:sp>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spTree>
    <p:extLst>
      <p:ext uri="{BB962C8B-B14F-4D97-AF65-F5344CB8AC3E}">
        <p14:creationId xmlns:p14="http://schemas.microsoft.com/office/powerpoint/2010/main" val="49503937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5.pdf"/>
          <p:cNvPicPr>
            <a:picLocks noChangeAspect="1"/>
          </p:cNvPicPr>
          <p:nvPr/>
        </p:nvPicPr>
        <p:blipFill rotWithShape="1">
          <a:blip r:embed="rId3">
            <a:extLst>
              <a:ext uri="{28A0092B-C50C-407E-A947-70E740481C1C}">
                <a14:useLocalDpi xmlns:a14="http://schemas.microsoft.com/office/drawing/2010/main" val="0"/>
              </a:ext>
            </a:extLst>
          </a:blip>
          <a:srcRect t="10203" b="16674"/>
          <a:stretch/>
        </p:blipFill>
        <p:spPr>
          <a:xfrm>
            <a:off x="899592" y="-263695"/>
            <a:ext cx="7488832" cy="7086599"/>
          </a:xfrm>
          <a:prstGeom prst="rect">
            <a:avLst/>
          </a:prstGeom>
        </p:spPr>
      </p:pic>
    </p:spTree>
    <p:extLst>
      <p:ext uri="{BB962C8B-B14F-4D97-AF65-F5344CB8AC3E}">
        <p14:creationId xmlns:p14="http://schemas.microsoft.com/office/powerpoint/2010/main" val="344014716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p:txBody>
          <a:bodyPr/>
          <a:lstStyle/>
          <a:p>
            <a:r>
              <a:rPr lang="en-GB" dirty="0">
                <a:effectLst>
                  <a:outerShdw blurRad="38100" dist="38100" dir="2700000" algn="tl">
                    <a:srgbClr val="000000">
                      <a:alpha val="43137"/>
                    </a:srgbClr>
                  </a:outerShdw>
                </a:effectLst>
              </a:rPr>
              <a:t>Cache Coherency</a:t>
            </a:r>
          </a:p>
        </p:txBody>
      </p:sp>
      <p:sp>
        <p:nvSpPr>
          <p:cNvPr id="237571" name="Rectangle 3"/>
          <p:cNvSpPr>
            <a:spLocks noGrp="1" noChangeArrowheads="1"/>
          </p:cNvSpPr>
          <p:nvPr>
            <p:ph idx="1"/>
          </p:nvPr>
        </p:nvSpPr>
        <p:spPr>
          <a:xfrm>
            <a:off x="467544" y="1268760"/>
            <a:ext cx="7556313" cy="5472608"/>
          </a:xfrm>
        </p:spPr>
        <p:txBody>
          <a:bodyPr>
            <a:normAutofit fontScale="62500" lnSpcReduction="20000"/>
          </a:bodyPr>
          <a:lstStyle/>
          <a:p>
            <a:pPr>
              <a:lnSpc>
                <a:spcPct val="120000"/>
              </a:lnSpc>
            </a:pPr>
            <a:r>
              <a:rPr lang="en-GB" sz="2400" dirty="0"/>
              <a:t>Snoop Control Unit (SCU) resolves most </a:t>
            </a:r>
            <a:r>
              <a:rPr lang="en-GB" sz="2400" dirty="0" smtClean="0"/>
              <a:t>of the traditional bottlenecks related to access to shared data and the scalability limitation introduced by coherence traffic</a:t>
            </a:r>
            <a:endParaRPr lang="en-GB" sz="2400" dirty="0"/>
          </a:p>
          <a:p>
            <a:pPr>
              <a:lnSpc>
                <a:spcPct val="120000"/>
              </a:lnSpc>
            </a:pPr>
            <a:r>
              <a:rPr lang="en-GB" sz="2400" dirty="0"/>
              <a:t>L1 cache coherency</a:t>
            </a:r>
            <a:r>
              <a:rPr lang="en-GB" sz="2400" dirty="0" smtClean="0"/>
              <a:t> scheme is based </a:t>
            </a:r>
            <a:r>
              <a:rPr lang="en-GB" sz="2400" dirty="0"/>
              <a:t>on</a:t>
            </a:r>
            <a:r>
              <a:rPr lang="en-GB" sz="2400" dirty="0" smtClean="0"/>
              <a:t> the MESI protocol</a:t>
            </a:r>
          </a:p>
          <a:p>
            <a:pPr>
              <a:lnSpc>
                <a:spcPct val="120000"/>
              </a:lnSpc>
            </a:pPr>
            <a:r>
              <a:rPr lang="en-GB" sz="2400" dirty="0"/>
              <a:t>Direct</a:t>
            </a:r>
            <a:r>
              <a:rPr lang="en-GB" sz="2400" dirty="0" smtClean="0"/>
              <a:t> Data Intervention (DDI)</a:t>
            </a:r>
          </a:p>
          <a:p>
            <a:pPr lvl="1">
              <a:lnSpc>
                <a:spcPct val="120000"/>
              </a:lnSpc>
            </a:pPr>
            <a:r>
              <a:rPr lang="en-GB" sz="2000" dirty="0" smtClean="0"/>
              <a:t>Enables copying </a:t>
            </a:r>
            <a:r>
              <a:rPr lang="en-GB" sz="2000" dirty="0"/>
              <a:t>clean</a:t>
            </a:r>
            <a:r>
              <a:rPr lang="en-GB" sz="2000" dirty="0" smtClean="0"/>
              <a:t> data </a:t>
            </a:r>
            <a:r>
              <a:rPr lang="en-GB" sz="2000" dirty="0"/>
              <a:t>between L1 caches without accessing external memory</a:t>
            </a:r>
          </a:p>
          <a:p>
            <a:pPr lvl="1">
              <a:lnSpc>
                <a:spcPct val="120000"/>
              </a:lnSpc>
            </a:pPr>
            <a:r>
              <a:rPr lang="en-GB" sz="2000" dirty="0"/>
              <a:t>Reduces read after write from L1 to L2</a:t>
            </a:r>
          </a:p>
          <a:p>
            <a:pPr lvl="1">
              <a:lnSpc>
                <a:spcPct val="120000"/>
              </a:lnSpc>
            </a:pPr>
            <a:r>
              <a:rPr lang="en-GB" sz="2000" dirty="0"/>
              <a:t>Can resolve local L1 miss from </a:t>
            </a:r>
            <a:r>
              <a:rPr lang="en-GB" sz="2000" dirty="0" smtClean="0"/>
              <a:t>remote </a:t>
            </a:r>
            <a:r>
              <a:rPr lang="en-GB" sz="2000" dirty="0"/>
              <a:t>L1 rather than L2</a:t>
            </a:r>
          </a:p>
          <a:p>
            <a:pPr>
              <a:lnSpc>
                <a:spcPct val="120000"/>
              </a:lnSpc>
            </a:pPr>
            <a:r>
              <a:rPr lang="en-GB" sz="2400" dirty="0"/>
              <a:t>Duplicated tag RAMs</a:t>
            </a:r>
          </a:p>
          <a:p>
            <a:pPr lvl="1">
              <a:lnSpc>
                <a:spcPct val="120000"/>
              </a:lnSpc>
            </a:pPr>
            <a:r>
              <a:rPr lang="en-GB" sz="2000" dirty="0"/>
              <a:t>Cache tags implemented as separate block of RAM</a:t>
            </a:r>
          </a:p>
          <a:p>
            <a:pPr lvl="1">
              <a:lnSpc>
                <a:spcPct val="120000"/>
              </a:lnSpc>
            </a:pPr>
            <a:r>
              <a:rPr lang="en-GB" sz="2000" dirty="0"/>
              <a:t>Same length as number of lines in cache</a:t>
            </a:r>
          </a:p>
          <a:p>
            <a:pPr lvl="1">
              <a:lnSpc>
                <a:spcPct val="120000"/>
              </a:lnSpc>
            </a:pPr>
            <a:r>
              <a:rPr lang="en-GB" sz="2000" dirty="0"/>
              <a:t>Duplicates used by SCU to check data availability before sending coherency commands</a:t>
            </a:r>
          </a:p>
          <a:p>
            <a:pPr lvl="1">
              <a:lnSpc>
                <a:spcPct val="120000"/>
              </a:lnSpc>
            </a:pPr>
            <a:r>
              <a:rPr lang="en-GB" sz="2000" dirty="0"/>
              <a:t>Only send to CPUs that must update coherent data cache</a:t>
            </a:r>
          </a:p>
          <a:p>
            <a:pPr>
              <a:lnSpc>
                <a:spcPct val="120000"/>
              </a:lnSpc>
            </a:pPr>
            <a:r>
              <a:rPr lang="en-GB" sz="2400" dirty="0"/>
              <a:t>Migratory lines</a:t>
            </a:r>
          </a:p>
          <a:p>
            <a:pPr lvl="1">
              <a:lnSpc>
                <a:spcPct val="120000"/>
              </a:lnSpc>
            </a:pPr>
            <a:r>
              <a:rPr lang="en-GB" sz="2000" dirty="0"/>
              <a:t>Allows moving dirty data between CPUs without writing to L2 and reading back from external memory</a:t>
            </a:r>
          </a:p>
        </p:txBody>
      </p:sp>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spTree>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 2016 Pearson Education, Inc., Hoboken, NJ. All rights reserved. </a:t>
            </a:r>
            <a:endParaRPr lang="en-US"/>
          </a:p>
        </p:txBody>
      </p:sp>
      <p:pic>
        <p:nvPicPr>
          <p:cNvPr id="6" name="Picture 5" descr="f16.pdf"/>
          <p:cNvPicPr>
            <a:picLocks noChangeAspect="1"/>
          </p:cNvPicPr>
          <p:nvPr/>
        </p:nvPicPr>
        <p:blipFill rotWithShape="1">
          <a:blip r:embed="rId3">
            <a:extLst>
              <a:ext uri="{28A0092B-C50C-407E-A947-70E740481C1C}">
                <a14:useLocalDpi xmlns:a14="http://schemas.microsoft.com/office/drawing/2010/main" val="0"/>
              </a:ext>
            </a:extLst>
          </a:blip>
          <a:srcRect t="10959" b="9494"/>
          <a:stretch/>
        </p:blipFill>
        <p:spPr>
          <a:xfrm>
            <a:off x="1331640" y="-171400"/>
            <a:ext cx="6624736" cy="6819673"/>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17.pdf"/>
          <p:cNvPicPr>
            <a:picLocks noChangeAspect="1"/>
          </p:cNvPicPr>
          <p:nvPr/>
        </p:nvPicPr>
        <p:blipFill rotWithShape="1">
          <a:blip r:embed="rId3">
            <a:extLst>
              <a:ext uri="{28A0092B-C50C-407E-A947-70E740481C1C}">
                <a14:useLocalDpi xmlns:a14="http://schemas.microsoft.com/office/drawing/2010/main" val="0"/>
              </a:ext>
            </a:extLst>
          </a:blip>
          <a:srcRect t="17572" b="25744"/>
          <a:stretch/>
        </p:blipFill>
        <p:spPr>
          <a:xfrm>
            <a:off x="0" y="188640"/>
            <a:ext cx="9091803" cy="6669360"/>
          </a:xfrm>
          <a:prstGeom prst="rect">
            <a:avLst/>
          </a:prstGeom>
        </p:spPr>
      </p:pic>
    </p:spTree>
    <p:extLst>
      <p:ext uri="{BB962C8B-B14F-4D97-AF65-F5344CB8AC3E}">
        <p14:creationId xmlns:p14="http://schemas.microsoft.com/office/powerpoint/2010/main" val="13177924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t="3667" b="6303"/>
          <a:stretch/>
        </p:blipFill>
        <p:spPr>
          <a:xfrm>
            <a:off x="1763688" y="-22598"/>
            <a:ext cx="5688632" cy="6627777"/>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762000" y="228600"/>
            <a:ext cx="4073526" cy="1116106"/>
          </a:xfrm>
        </p:spPr>
        <p:txBody>
          <a:bodyPr>
            <a:normAutofit/>
          </a:bodyPr>
          <a:lstStyle/>
          <a:p>
            <a:r>
              <a:rPr lang="en-US" sz="4400" dirty="0" smtClean="0"/>
              <a:t>Summary</a:t>
            </a:r>
            <a:endParaRPr lang="en-US" sz="4400" dirty="0"/>
          </a:p>
        </p:txBody>
      </p:sp>
      <p:sp>
        <p:nvSpPr>
          <p:cNvPr id="30" name="Content Placeholder 29"/>
          <p:cNvSpPr>
            <a:spLocks noGrp="1"/>
          </p:cNvSpPr>
          <p:nvPr>
            <p:ph sz="half" idx="2"/>
          </p:nvPr>
        </p:nvSpPr>
        <p:spPr>
          <a:xfrm>
            <a:off x="539552" y="2420888"/>
            <a:ext cx="3657600" cy="4029635"/>
          </a:xfrm>
        </p:spPr>
        <p:txBody>
          <a:bodyPr>
            <a:normAutofit fontScale="92500"/>
          </a:bodyPr>
          <a:lstStyle/>
          <a:p>
            <a:r>
              <a:rPr lang="en-US" sz="1765" dirty="0" smtClean="0"/>
              <a:t>Hardware performance issues</a:t>
            </a:r>
          </a:p>
          <a:p>
            <a:pPr lvl="1"/>
            <a:r>
              <a:rPr lang="en-US" sz="1765" dirty="0" smtClean="0"/>
              <a:t>Increase in parallelism and complexity</a:t>
            </a:r>
          </a:p>
          <a:p>
            <a:pPr lvl="1"/>
            <a:r>
              <a:rPr lang="en-US" sz="1765" dirty="0" smtClean="0"/>
              <a:t>Power consumption</a:t>
            </a:r>
          </a:p>
          <a:p>
            <a:r>
              <a:rPr lang="en-US" sz="1765" dirty="0" smtClean="0"/>
              <a:t>Software performance issues</a:t>
            </a:r>
          </a:p>
          <a:p>
            <a:pPr lvl="1"/>
            <a:r>
              <a:rPr lang="en-US" sz="1765" dirty="0" smtClean="0"/>
              <a:t>Software on multicore</a:t>
            </a:r>
          </a:p>
          <a:p>
            <a:pPr lvl="1"/>
            <a:r>
              <a:rPr lang="en-US" sz="1765" dirty="0" smtClean="0"/>
              <a:t>Valve game software </a:t>
            </a:r>
            <a:r>
              <a:rPr lang="en-US" sz="1765" dirty="0" smtClean="0"/>
              <a:t>example</a:t>
            </a:r>
          </a:p>
          <a:p>
            <a:pPr marL="228600" lvl="1">
              <a:spcBef>
                <a:spcPts val="2000"/>
              </a:spcBef>
              <a:buClr>
                <a:schemeClr val="accent1"/>
              </a:buClr>
            </a:pPr>
            <a:r>
              <a:rPr lang="en-US" sz="1765" dirty="0"/>
              <a:t>Intel Core i7-</a:t>
            </a:r>
            <a:r>
              <a:rPr lang="en-US" sz="1765" dirty="0" smtClean="0"/>
              <a:t>990X</a:t>
            </a:r>
          </a:p>
          <a:p>
            <a:pPr marL="228600" lvl="1">
              <a:spcBef>
                <a:spcPts val="2000"/>
              </a:spcBef>
              <a:buClr>
                <a:schemeClr val="accent1"/>
              </a:buClr>
            </a:pPr>
            <a:r>
              <a:rPr lang="en-US" sz="1765" dirty="0" smtClean="0"/>
              <a:t>IBM </a:t>
            </a:r>
            <a:r>
              <a:rPr lang="en-US" sz="1765" dirty="0" err="1" smtClean="0"/>
              <a:t>zEnterprise</a:t>
            </a:r>
            <a:r>
              <a:rPr lang="en-US" sz="1765" dirty="0" smtClean="0"/>
              <a:t> EC12 mainframe</a:t>
            </a:r>
          </a:p>
          <a:p>
            <a:pPr lvl="1"/>
            <a:r>
              <a:rPr lang="en-US" sz="1700" dirty="0"/>
              <a:t>Organization </a:t>
            </a:r>
          </a:p>
          <a:p>
            <a:pPr lvl="1"/>
            <a:r>
              <a:rPr lang="en-US" sz="1700" dirty="0"/>
              <a:t>Cache structure</a:t>
            </a:r>
            <a:endParaRPr lang="en-US" sz="1700" dirty="0"/>
          </a:p>
        </p:txBody>
      </p:sp>
      <p:sp>
        <p:nvSpPr>
          <p:cNvPr id="32" name="Content Placeholder 31"/>
          <p:cNvSpPr>
            <a:spLocks noGrp="1"/>
          </p:cNvSpPr>
          <p:nvPr>
            <p:ph sz="quarter" idx="4"/>
          </p:nvPr>
        </p:nvSpPr>
        <p:spPr>
          <a:xfrm>
            <a:off x="4800600" y="2204864"/>
            <a:ext cx="3657600" cy="4392488"/>
          </a:xfrm>
        </p:spPr>
        <p:txBody>
          <a:bodyPr>
            <a:normAutofit fontScale="92500" lnSpcReduction="10000"/>
          </a:bodyPr>
          <a:lstStyle/>
          <a:p>
            <a:r>
              <a:rPr lang="en-US" sz="1765" dirty="0" smtClean="0"/>
              <a:t>Multicore </a:t>
            </a:r>
            <a:r>
              <a:rPr lang="en-US" sz="1765" dirty="0" smtClean="0"/>
              <a:t>organization</a:t>
            </a:r>
          </a:p>
          <a:p>
            <a:pPr lvl="1"/>
            <a:r>
              <a:rPr lang="en-US" sz="1765" dirty="0" smtClean="0"/>
              <a:t>Levels of cache</a:t>
            </a:r>
          </a:p>
          <a:p>
            <a:pPr lvl="1"/>
            <a:r>
              <a:rPr lang="en-US" sz="1765" dirty="0" smtClean="0"/>
              <a:t>Simultaneous multithreading</a:t>
            </a:r>
          </a:p>
          <a:p>
            <a:pPr marL="228600" lvl="1">
              <a:spcBef>
                <a:spcPts val="2000"/>
              </a:spcBef>
              <a:buClr>
                <a:schemeClr val="accent1"/>
              </a:buClr>
            </a:pPr>
            <a:r>
              <a:rPr lang="en-US" sz="1765" dirty="0"/>
              <a:t>Heterogeneous multicore </a:t>
            </a:r>
            <a:r>
              <a:rPr lang="en-US" sz="1765" dirty="0" smtClean="0"/>
              <a:t>organization</a:t>
            </a:r>
          </a:p>
          <a:p>
            <a:pPr lvl="1"/>
            <a:r>
              <a:rPr lang="en-US" sz="1500" dirty="0"/>
              <a:t>Different instruction set architectures</a:t>
            </a:r>
          </a:p>
          <a:p>
            <a:pPr lvl="1"/>
            <a:r>
              <a:rPr lang="en-US" sz="1500" dirty="0"/>
              <a:t>Equivalent instruction set architectures</a:t>
            </a:r>
          </a:p>
          <a:p>
            <a:pPr lvl="1"/>
            <a:r>
              <a:rPr lang="en-US" sz="1500" dirty="0"/>
              <a:t>Cache coherence and the MOESI model</a:t>
            </a:r>
          </a:p>
          <a:p>
            <a:pPr marL="228600" lvl="1">
              <a:spcBef>
                <a:spcPts val="2000"/>
              </a:spcBef>
              <a:buClr>
                <a:schemeClr val="accent1"/>
              </a:buClr>
            </a:pPr>
            <a:r>
              <a:rPr lang="en-US" sz="1765" dirty="0" smtClean="0"/>
              <a:t>ARM Cortex-A15 </a:t>
            </a:r>
            <a:r>
              <a:rPr lang="en-US" sz="1765" dirty="0" err="1" smtClean="0"/>
              <a:t>MPCore</a:t>
            </a:r>
            <a:endParaRPr lang="en-US" sz="1765" dirty="0" smtClean="0"/>
          </a:p>
          <a:p>
            <a:pPr lvl="1"/>
            <a:r>
              <a:rPr lang="en-US" sz="1600" dirty="0"/>
              <a:t>Interrupt handling</a:t>
            </a:r>
          </a:p>
          <a:p>
            <a:pPr lvl="1"/>
            <a:r>
              <a:rPr lang="en-US" sz="1600" dirty="0"/>
              <a:t>Cache coherency</a:t>
            </a:r>
          </a:p>
          <a:p>
            <a:pPr lvl="1"/>
            <a:r>
              <a:rPr lang="en-US" sz="1600" dirty="0"/>
              <a:t>L2 cache coherency</a:t>
            </a:r>
            <a:endParaRPr lang="en-US" sz="1600" dirty="0"/>
          </a:p>
          <a:p>
            <a:pPr marL="228600" lvl="1" indent="0">
              <a:buNone/>
            </a:pPr>
            <a:endParaRPr lang="en-US" sz="1765" dirty="0" smtClean="0"/>
          </a:p>
        </p:txBody>
      </p:sp>
      <p:sp>
        <p:nvSpPr>
          <p:cNvPr id="44035" name="Rectangle 3"/>
          <p:cNvSpPr>
            <a:spLocks noGrp="1" noChangeArrowheads="1"/>
          </p:cNvSpPr>
          <p:nvPr>
            <p:ph type="body" idx="1"/>
          </p:nvPr>
        </p:nvSpPr>
        <p:spPr>
          <a:xfrm>
            <a:off x="497541" y="1295400"/>
            <a:ext cx="3657600" cy="1098177"/>
          </a:xfrm>
        </p:spPr>
        <p:txBody>
          <a:bodyPr>
            <a:normAutofit/>
          </a:bodyPr>
          <a:lstStyle/>
          <a:p>
            <a:r>
              <a:rPr lang="en-US" dirty="0" smtClean="0"/>
              <a:t>    </a:t>
            </a:r>
          </a:p>
          <a:p>
            <a:endParaRPr lang="en-US" sz="800" dirty="0" smtClean="0"/>
          </a:p>
          <a:p>
            <a:endParaRPr lang="en-US" sz="800" dirty="0" smtClean="0"/>
          </a:p>
          <a:p>
            <a:r>
              <a:rPr lang="en-US" sz="3200" dirty="0" smtClean="0"/>
              <a:t>Chapter 18     </a:t>
            </a:r>
          </a:p>
          <a:p>
            <a:endParaRPr lang="en-US" sz="3200" dirty="0"/>
          </a:p>
        </p:txBody>
      </p:sp>
      <p:sp>
        <p:nvSpPr>
          <p:cNvPr id="31" name="Text Placeholder 30"/>
          <p:cNvSpPr>
            <a:spLocks noGrp="1"/>
          </p:cNvSpPr>
          <p:nvPr>
            <p:ph type="body" sz="quarter" idx="3"/>
          </p:nvPr>
        </p:nvSpPr>
        <p:spPr>
          <a:xfrm>
            <a:off x="4419600" y="304800"/>
            <a:ext cx="3657600" cy="1707776"/>
          </a:xfrm>
        </p:spPr>
        <p:txBody>
          <a:bodyPr/>
          <a:lstStyle/>
          <a:p>
            <a:r>
              <a:rPr lang="en-US" sz="2800" dirty="0" smtClean="0">
                <a:solidFill>
                  <a:schemeClr val="accent1">
                    <a:lumMod val="50000"/>
                  </a:schemeClr>
                </a:solidFill>
              </a:rPr>
              <a:t>Multicore </a:t>
            </a:r>
          </a:p>
          <a:p>
            <a:r>
              <a:rPr lang="en-US" sz="2800" dirty="0" smtClean="0">
                <a:solidFill>
                  <a:schemeClr val="accent1">
                    <a:lumMod val="50000"/>
                  </a:schemeClr>
                </a:solidFill>
              </a:rPr>
              <a:t>Computers</a:t>
            </a:r>
            <a:endParaRPr lang="en-US" dirty="0">
              <a:solidFill>
                <a:srgbClr val="6666CC"/>
              </a:solidFill>
            </a:endParaRPr>
          </a:p>
        </p:txBody>
      </p:sp>
      <p:sp>
        <p:nvSpPr>
          <p:cNvPr id="2" name="Footer Placeholder 1"/>
          <p:cNvSpPr>
            <a:spLocks noGrp="1"/>
          </p:cNvSpPr>
          <p:nvPr>
            <p:ph type="ftr" sz="quarter" idx="11"/>
          </p:nvPr>
        </p:nvSpPr>
        <p:spPr>
          <a:xfrm>
            <a:off x="179512" y="6492875"/>
            <a:ext cx="6122894" cy="365125"/>
          </a:xfrm>
        </p:spPr>
        <p:txBody>
          <a:bodyPr/>
          <a:lstStyle/>
          <a:p>
            <a:r>
              <a:rPr lang="en-US" dirty="0" smtClean="0"/>
              <a:t>© 2016 Pearson Education, Inc., Hoboken, NJ. All rights reserved. </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p:cNvSpPr txBox="1"/>
          <p:nvPr/>
        </p:nvSpPr>
        <p:spPr>
          <a:xfrm>
            <a:off x="304800" y="277792"/>
            <a:ext cx="6283424" cy="6103536"/>
          </a:xfrm>
          <a:prstGeom prst="rect">
            <a:avLst/>
          </a:prstGeom>
          <a:solidFill>
            <a:schemeClr val="accent4">
              <a:lumMod val="60000"/>
              <a:lumOff val="40000"/>
            </a:schemeClr>
          </a:solidFill>
        </p:spPr>
        <p:txBody>
          <a:bodyPr wrap="square" rtlCol="0">
            <a:spAutoFit/>
          </a:bodyPr>
          <a:lstStyle/>
          <a:p>
            <a:endParaRPr lang="en-US" dirty="0"/>
          </a:p>
        </p:txBody>
      </p:sp>
      <p:sp>
        <p:nvSpPr>
          <p:cNvPr id="35" name="Rectangle 34"/>
          <p:cNvSpPr/>
          <p:nvPr/>
        </p:nvSpPr>
        <p:spPr>
          <a:xfrm>
            <a:off x="7391400" y="990600"/>
            <a:ext cx="971089" cy="461665"/>
          </a:xfrm>
          <a:prstGeom prst="rect">
            <a:avLst/>
          </a:prstGeom>
        </p:spPr>
        <p:txBody>
          <a:bodyPr wrap="none">
            <a:spAutoFit/>
          </a:bodyPr>
          <a:lstStyle/>
          <a:p>
            <a:r>
              <a:rPr lang="en-GB" dirty="0" smtClean="0">
                <a:effectLst>
                  <a:outerShdw blurRad="38100" dist="38100" dir="2700000" algn="tl">
                    <a:srgbClr val="000000">
                      <a:alpha val="43137"/>
                    </a:srgbClr>
                  </a:outerShdw>
                </a:effectLst>
              </a:rPr>
              <a:t>Power</a:t>
            </a:r>
            <a:endParaRPr lang="en-US" dirty="0"/>
          </a:p>
        </p:txBody>
      </p:sp>
      <p:sp>
        <p:nvSpPr>
          <p:cNvPr id="36" name="Rectangle 35"/>
          <p:cNvSpPr/>
          <p:nvPr/>
        </p:nvSpPr>
        <p:spPr>
          <a:xfrm>
            <a:off x="7315200" y="3124200"/>
            <a:ext cx="1249060" cy="461665"/>
          </a:xfrm>
          <a:prstGeom prst="rect">
            <a:avLst/>
          </a:prstGeom>
        </p:spPr>
        <p:txBody>
          <a:bodyPr wrap="none">
            <a:spAutoFit/>
          </a:bodyPr>
          <a:lstStyle/>
          <a:p>
            <a:r>
              <a:rPr lang="en-GB" dirty="0" smtClean="0">
                <a:solidFill>
                  <a:schemeClr val="bg1"/>
                </a:solidFill>
                <a:effectLst>
                  <a:outerShdw blurRad="38100" dist="38100" dir="2700000" algn="tl">
                    <a:srgbClr val="000000">
                      <a:alpha val="43137"/>
                    </a:srgbClr>
                  </a:outerShdw>
                </a:effectLst>
              </a:rPr>
              <a:t>Memory</a:t>
            </a:r>
            <a:endParaRPr lang="en-US" dirty="0">
              <a:solidFill>
                <a:schemeClr val="bg1"/>
              </a:solidFill>
            </a:endParaRPr>
          </a:p>
        </p:txBody>
      </p:sp>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5061" t="28237" r="15658" b="25556"/>
          <a:stretch/>
        </p:blipFill>
        <p:spPr>
          <a:xfrm>
            <a:off x="-180528" y="342824"/>
            <a:ext cx="6912768" cy="596649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sp>
        <p:nvSpPr>
          <p:cNvPr id="4" name="TextBox 3"/>
          <p:cNvSpPr txBox="1"/>
          <p:nvPr/>
        </p:nvSpPr>
        <p:spPr>
          <a:xfrm>
            <a:off x="1119032" y="238922"/>
            <a:ext cx="6693328" cy="6214414"/>
          </a:xfrm>
          <a:prstGeom prst="rect">
            <a:avLst/>
          </a:prstGeom>
          <a:solidFill>
            <a:schemeClr val="accent4">
              <a:lumMod val="60000"/>
              <a:lumOff val="40000"/>
            </a:schemeClr>
          </a:solidFill>
        </p:spPr>
        <p:txBody>
          <a:bodyPr wrap="square" rtlCol="0">
            <a:spAutoFit/>
          </a:bodyPr>
          <a:lstStyle/>
          <a:p>
            <a:endParaRPr lang="en-US" dirty="0"/>
          </a:p>
        </p:txBody>
      </p:sp>
      <p:pic>
        <p:nvPicPr>
          <p:cNvPr id="6" name="Picture 5" descr="f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4.pdf"/>
          <p:cNvPicPr>
            <a:picLocks noChangeAspect="1"/>
          </p:cNvPicPr>
          <p:nvPr/>
        </p:nvPicPr>
        <p:blipFill rotWithShape="1">
          <a:blip r:embed="rId3">
            <a:extLst>
              <a:ext uri="{28A0092B-C50C-407E-A947-70E740481C1C}">
                <a14:useLocalDpi xmlns:a14="http://schemas.microsoft.com/office/drawing/2010/main" val="0"/>
              </a:ext>
            </a:extLst>
          </a:blip>
          <a:srcRect t="26220" b="15471"/>
          <a:stretch/>
        </p:blipFill>
        <p:spPr>
          <a:xfrm>
            <a:off x="13603" y="-171400"/>
            <a:ext cx="9055755" cy="6833298"/>
          </a:xfrm>
          <a:prstGeom prst="rect">
            <a:avLst/>
          </a:prstGeom>
        </p:spPr>
      </p:pic>
    </p:spTree>
  </p:cSld>
  <p:clrMapOvr>
    <a:masterClrMapping/>
  </p:clrMapOvr>
  <p:transition xmlns:p14="http://schemas.microsoft.com/office/powerpoint/2010/main" spd="med">
    <p:wheel spokes="2"/>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p:txBody>
          <a:bodyPr/>
          <a:lstStyle/>
          <a:p>
            <a:pPr algn="ctr"/>
            <a:r>
              <a:rPr lang="en-GB" sz="3000" dirty="0">
                <a:effectLst>
                  <a:outerShdw blurRad="38100" dist="38100" dir="2700000" algn="tl">
                    <a:srgbClr val="000000">
                      <a:alpha val="43137"/>
                    </a:srgbClr>
                  </a:outerShdw>
                </a:effectLst>
              </a:rPr>
              <a:t>Effective Applications for Multicore Processors</a:t>
            </a:r>
          </a:p>
        </p:txBody>
      </p:sp>
      <p:sp>
        <p:nvSpPr>
          <p:cNvPr id="219139" name="Rectangle 3"/>
          <p:cNvSpPr>
            <a:spLocks noGrp="1" noChangeArrowheads="1"/>
          </p:cNvSpPr>
          <p:nvPr>
            <p:ph idx="1"/>
          </p:nvPr>
        </p:nvSpPr>
        <p:spPr>
          <a:xfrm>
            <a:off x="467544" y="1700808"/>
            <a:ext cx="7556313" cy="4781128"/>
          </a:xfrm>
        </p:spPr>
        <p:txBody>
          <a:bodyPr>
            <a:normAutofit fontScale="77500" lnSpcReduction="20000"/>
          </a:bodyPr>
          <a:lstStyle/>
          <a:p>
            <a:r>
              <a:rPr lang="en-GB" sz="2400" b="1" dirty="0" smtClean="0"/>
              <a:t>Multi</a:t>
            </a:r>
            <a:r>
              <a:rPr lang="en-GB" sz="2400" b="1" dirty="0"/>
              <a:t>-threaded native </a:t>
            </a:r>
            <a:r>
              <a:rPr lang="en-GB" sz="2400" b="1" dirty="0" smtClean="0"/>
              <a:t>applications</a:t>
            </a:r>
          </a:p>
          <a:p>
            <a:pPr lvl="1"/>
            <a:r>
              <a:rPr lang="en-GB" sz="2200" dirty="0" smtClean="0"/>
              <a:t>Thread-level parallelism</a:t>
            </a:r>
          </a:p>
          <a:p>
            <a:pPr lvl="1"/>
            <a:r>
              <a:rPr lang="en-GB" sz="2200" dirty="0" smtClean="0"/>
              <a:t>Characterized </a:t>
            </a:r>
            <a:r>
              <a:rPr lang="en-GB" sz="2200" dirty="0" smtClean="0"/>
              <a:t>by having a small number of highly threaded processes</a:t>
            </a:r>
          </a:p>
          <a:p>
            <a:r>
              <a:rPr lang="en-GB" sz="2400" b="1" dirty="0" smtClean="0"/>
              <a:t>Multi</a:t>
            </a:r>
            <a:r>
              <a:rPr lang="en-GB" sz="2400" b="1" dirty="0"/>
              <a:t>-process </a:t>
            </a:r>
            <a:r>
              <a:rPr lang="en-GB" sz="2400" b="1" dirty="0" smtClean="0"/>
              <a:t>applications</a:t>
            </a:r>
          </a:p>
          <a:p>
            <a:pPr lvl="1"/>
            <a:r>
              <a:rPr lang="en-GB" sz="2200" dirty="0" smtClean="0"/>
              <a:t>Process-level parallelism</a:t>
            </a:r>
            <a:endParaRPr lang="en-GB" sz="2200" dirty="0" smtClean="0"/>
          </a:p>
          <a:p>
            <a:pPr lvl="1"/>
            <a:r>
              <a:rPr lang="en-GB" sz="2200" dirty="0" smtClean="0"/>
              <a:t>Characterized by the presence of many single-threaded processes</a:t>
            </a:r>
          </a:p>
          <a:p>
            <a:r>
              <a:rPr lang="en-GB" sz="2400" b="1" dirty="0" smtClean="0"/>
              <a:t>Java </a:t>
            </a:r>
            <a:r>
              <a:rPr lang="en-GB" sz="2400" b="1" dirty="0"/>
              <a:t>applications</a:t>
            </a:r>
          </a:p>
          <a:p>
            <a:pPr lvl="1"/>
            <a:r>
              <a:rPr lang="en-GB" sz="2000" dirty="0" smtClean="0"/>
              <a:t>Embrace threading in a fundamental way</a:t>
            </a:r>
          </a:p>
          <a:p>
            <a:pPr lvl="1"/>
            <a:r>
              <a:rPr lang="en-GB" sz="2000" dirty="0" smtClean="0"/>
              <a:t>Java </a:t>
            </a:r>
            <a:r>
              <a:rPr lang="en-GB" sz="2000" dirty="0" smtClean="0"/>
              <a:t>Virtual Machine </a:t>
            </a:r>
            <a:r>
              <a:rPr lang="en-GB" sz="2000" dirty="0"/>
              <a:t>is</a:t>
            </a:r>
            <a:r>
              <a:rPr lang="en-GB" sz="2000" dirty="0" smtClean="0"/>
              <a:t> a multi</a:t>
            </a:r>
            <a:r>
              <a:rPr lang="en-GB" sz="2000" dirty="0"/>
              <a:t>-</a:t>
            </a:r>
            <a:r>
              <a:rPr lang="en-GB" sz="2000" dirty="0" smtClean="0"/>
              <a:t>threaded process that provides scheduling and memory management for Java applications</a:t>
            </a:r>
          </a:p>
          <a:p>
            <a:r>
              <a:rPr lang="en-GB" sz="2400" b="1" dirty="0" smtClean="0"/>
              <a:t>Multi</a:t>
            </a:r>
            <a:r>
              <a:rPr lang="en-GB" sz="2400" b="1" dirty="0"/>
              <a:t>-instance applications</a:t>
            </a:r>
          </a:p>
          <a:p>
            <a:pPr lvl="1"/>
            <a:r>
              <a:rPr lang="en-GB" sz="2000" dirty="0" smtClean="0"/>
              <a:t>If </a:t>
            </a:r>
            <a:r>
              <a:rPr lang="en-GB" sz="2000" dirty="0" smtClean="0"/>
              <a:t>multiple application instances require some degree of isolation, virtualization technology can be used to provide each of them with its own separate and secure environment</a:t>
            </a:r>
            <a:endParaRPr lang="en-GB" sz="2000" dirty="0"/>
          </a:p>
        </p:txBody>
      </p:sp>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 2016 Pearson Education, Inc., Hoboken, NJ. All rights reserved. </a:t>
            </a:r>
            <a:endParaRPr lang="en-US"/>
          </a:p>
        </p:txBody>
      </p:sp>
      <p:pic>
        <p:nvPicPr>
          <p:cNvPr id="5" name="Picture 4" descr="f5.pdf"/>
          <p:cNvPicPr>
            <a:picLocks noChangeAspect="1"/>
          </p:cNvPicPr>
          <p:nvPr/>
        </p:nvPicPr>
        <p:blipFill rotWithShape="1">
          <a:blip r:embed="rId3">
            <a:extLst>
              <a:ext uri="{28A0092B-C50C-407E-A947-70E740481C1C}">
                <a14:useLocalDpi xmlns:a14="http://schemas.microsoft.com/office/drawing/2010/main" val="0"/>
              </a:ext>
            </a:extLst>
          </a:blip>
          <a:srcRect t="25854" b="8136"/>
          <a:stretch/>
        </p:blipFill>
        <p:spPr>
          <a:xfrm>
            <a:off x="467544" y="-99392"/>
            <a:ext cx="7923692" cy="6768752"/>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 2016 Pearson Education, Inc., Hoboken, NJ. All rights reserved. </a:t>
            </a:r>
            <a:endParaRPr lang="en-US"/>
          </a:p>
        </p:txBody>
      </p:sp>
      <p:pic>
        <p:nvPicPr>
          <p:cNvPr id="3" name="Picture 2" descr="f6.pdf"/>
          <p:cNvPicPr>
            <a:picLocks noChangeAspect="1"/>
          </p:cNvPicPr>
          <p:nvPr/>
        </p:nvPicPr>
        <p:blipFill rotWithShape="1">
          <a:blip r:embed="rId3">
            <a:extLst>
              <a:ext uri="{28A0092B-C50C-407E-A947-70E740481C1C}">
                <a14:useLocalDpi xmlns:a14="http://schemas.microsoft.com/office/drawing/2010/main" val="0"/>
              </a:ext>
            </a:extLst>
          </a:blip>
          <a:srcRect t="2934" b="9420"/>
          <a:stretch/>
        </p:blipFill>
        <p:spPr>
          <a:xfrm>
            <a:off x="1547664" y="-65642"/>
            <a:ext cx="5904656" cy="6697320"/>
          </a:xfrm>
          <a:prstGeom prst="rect">
            <a:avLst/>
          </a:prstGeom>
        </p:spPr>
      </p:pic>
    </p:spTree>
  </p:cSld>
  <p:clrMapOvr>
    <a:masterClrMapping/>
  </p:clrMapOvr>
  <p:transition xmlns:p14="http://schemas.microsoft.com/office/powerpoint/2010/main" spd="med">
    <p:wheel spokes="2"/>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4107</TotalTime>
  <Words>9148</Words>
  <Application>Microsoft Macintosh PowerPoint</Application>
  <PresentationFormat>On-screen Show (4:3)</PresentationFormat>
  <Paragraphs>748</Paragraphs>
  <Slides>30</Slides>
  <Notes>30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Advantage</vt:lpstr>
      <vt:lpstr>William Stallings  Computer Organization  and Architecture 10th Edition</vt:lpstr>
      <vt:lpstr>Chapter 18</vt:lpstr>
      <vt:lpstr>PowerPoint Presentation</vt:lpstr>
      <vt:lpstr>PowerPoint Presentation</vt:lpstr>
      <vt:lpstr>PowerPoint Presentation</vt:lpstr>
      <vt:lpstr>PowerPoint Presentation</vt:lpstr>
      <vt:lpstr>Effective Applications for Multicore Processors</vt:lpstr>
      <vt:lpstr>PowerPoint Presentation</vt:lpstr>
      <vt:lpstr>PowerPoint Presentation</vt:lpstr>
      <vt:lpstr>Heterogeneous Multicore Organization</vt:lpstr>
      <vt:lpstr>PowerPoint Presentation</vt:lpstr>
      <vt:lpstr>PowerPoint Presentation</vt:lpstr>
      <vt:lpstr>Heterogeneous System Architecture (HSA)</vt:lpstr>
      <vt:lpstr>PowerPoint Presentation</vt:lpstr>
      <vt:lpstr>PowerPoint Presentation</vt:lpstr>
      <vt:lpstr>PowerPoint Presentation</vt:lpstr>
      <vt:lpstr>PowerPoint Presentation</vt:lpstr>
      <vt:lpstr>Cache Coherence</vt:lpstr>
      <vt:lpstr>PowerPoint Presentation</vt:lpstr>
      <vt:lpstr>PowerPoint Presentation</vt:lpstr>
      <vt:lpstr>PowerPoint Presentation</vt:lpstr>
      <vt:lpstr>PowerPoint Presentation</vt:lpstr>
      <vt:lpstr>Interrupt Handling</vt:lpstr>
      <vt:lpstr>GIC</vt:lpstr>
      <vt:lpstr>Interrupts can be:</vt:lpstr>
      <vt:lpstr>PowerPoint Presentation</vt:lpstr>
      <vt:lpstr>Cache Coherency</vt:lpstr>
      <vt:lpstr>PowerPoint Presentation</vt:lpstr>
      <vt:lpstr>PowerPoint Presentation</vt:lpstr>
      <vt:lpstr>Summary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18 Multicore Computers</dc:title>
  <dc:creator>Adrian J Pullin</dc:creator>
  <cp:lastModifiedBy>Kim Mclaughlin</cp:lastModifiedBy>
  <cp:revision>199</cp:revision>
  <dcterms:created xsi:type="dcterms:W3CDTF">2012-07-25T00:49:14Z</dcterms:created>
  <dcterms:modified xsi:type="dcterms:W3CDTF">2015-03-02T03:05:07Z</dcterms:modified>
</cp:coreProperties>
</file>

<file path=docProps/thumbnail.jpeg>
</file>